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sldIdLst>
    <p:sldId id="322" r:id="rId3"/>
    <p:sldId id="260" r:id="rId4"/>
    <p:sldId id="258" r:id="rId5"/>
    <p:sldId id="280" r:id="rId6"/>
    <p:sldId id="281" r:id="rId7"/>
    <p:sldId id="274" r:id="rId8"/>
    <p:sldId id="259" r:id="rId9"/>
    <p:sldId id="261" r:id="rId10"/>
    <p:sldId id="283" r:id="rId11"/>
    <p:sldId id="284" r:id="rId12"/>
    <p:sldId id="285" r:id="rId13"/>
    <p:sldId id="286" r:id="rId14"/>
    <p:sldId id="287" r:id="rId15"/>
    <p:sldId id="288" r:id="rId16"/>
    <p:sldId id="289" r:id="rId17"/>
    <p:sldId id="282" r:id="rId18"/>
    <p:sldId id="290" r:id="rId19"/>
    <p:sldId id="267" r:id="rId20"/>
    <p:sldId id="270" r:id="rId21"/>
    <p:sldId id="268" r:id="rId22"/>
    <p:sldId id="271" r:id="rId23"/>
    <p:sldId id="269" r:id="rId24"/>
    <p:sldId id="272" r:id="rId25"/>
    <p:sldId id="262"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72" d="100"/>
          <a:sy n="72"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B7EEB-24AF-441E-94E6-68C007C59F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7938A489-23BE-44B6-A7DE-4FD7024966A2}">
      <dgm:prSet phldrT="[Metin]" custT="1"/>
      <dgm:spPr>
        <a:xfrm>
          <a:off x="0" y="3087"/>
          <a:ext cx="2213762" cy="1052855"/>
        </a:xfrm>
        <a:prstGeom prst="rect">
          <a:avLst/>
        </a:prstGeom>
        <a:noFill/>
        <a:ln>
          <a:noFill/>
        </a:ln>
        <a:effectLst/>
      </dgm:spPr>
      <dgm:t>
        <a:bodyPr/>
        <a:lstStyle/>
        <a:p>
          <a:pPr>
            <a:buNone/>
          </a:pPr>
          <a:r>
            <a:rPr lang="tr-TR" sz="1600" b="1" i="1" dirty="0">
              <a:solidFill>
                <a:sysClr val="windowText" lastClr="000000">
                  <a:hueOff val="0"/>
                  <a:satOff val="0"/>
                  <a:lumOff val="0"/>
                  <a:alphaOff val="0"/>
                </a:sysClr>
              </a:solidFill>
              <a:latin typeface="Calibri"/>
              <a:ea typeface="+mn-ea"/>
              <a:cs typeface="+mn-cs"/>
            </a:rPr>
            <a:t>1- Alt Proje Konusunu Belirleme</a:t>
          </a:r>
          <a:endParaRPr lang="tr-TR" sz="1600" i="1" dirty="0">
            <a:solidFill>
              <a:sysClr val="windowText" lastClr="000000">
                <a:hueOff val="0"/>
                <a:satOff val="0"/>
                <a:lumOff val="0"/>
                <a:alphaOff val="0"/>
              </a:sysClr>
            </a:solidFill>
            <a:latin typeface="Calibri"/>
            <a:ea typeface="+mn-ea"/>
            <a:cs typeface="+mn-cs"/>
          </a:endParaRPr>
        </a:p>
      </dgm:t>
    </dgm:pt>
    <dgm:pt modelId="{5EE950BD-A4D9-4AF4-AF92-69B7D969905E}" type="parTrans" cxnId="{D7F4BBE8-95D2-43D4-8C69-4F87C361FC8D}">
      <dgm:prSet/>
      <dgm:spPr/>
      <dgm:t>
        <a:bodyPr/>
        <a:lstStyle/>
        <a:p>
          <a:endParaRPr lang="tr-TR"/>
        </a:p>
      </dgm:t>
    </dgm:pt>
    <dgm:pt modelId="{A0FE653D-1D10-4270-A4E2-8FE02E0D5343}" type="sibTrans" cxnId="{D7F4BBE8-95D2-43D4-8C69-4F87C361FC8D}">
      <dgm:prSet/>
      <dgm:spPr/>
      <dgm:t>
        <a:bodyPr/>
        <a:lstStyle/>
        <a:p>
          <a:endParaRPr lang="tr-TR"/>
        </a:p>
      </dgm:t>
    </dgm:pt>
    <dgm:pt modelId="{B269262F-A668-400C-9945-5A380419744A}">
      <dgm:prSet phldrT="[Metin]" custT="1"/>
      <dgm:spPr>
        <a:xfrm>
          <a:off x="2322943" y="50897"/>
          <a:ext cx="5805840" cy="956206"/>
        </a:xfrm>
        <a:prstGeom prst="rect">
          <a:avLst/>
        </a:prstGeom>
        <a:noFill/>
        <a:ln>
          <a:noFill/>
        </a:ln>
        <a:effectLst/>
      </dgm:spPr>
      <dgm:t>
        <a:bodyPr/>
        <a:lstStyle/>
        <a:p>
          <a:pPr algn="just">
            <a:buNone/>
          </a:pPr>
          <a:r>
            <a:rPr lang="tr-TR" sz="1800" dirty="0">
              <a:solidFill>
                <a:sysClr val="windowText" lastClr="000000">
                  <a:hueOff val="0"/>
                  <a:satOff val="0"/>
                  <a:lumOff val="0"/>
                  <a:alphaOff val="0"/>
                </a:sysClr>
              </a:solidFill>
              <a:latin typeface="Calibri"/>
              <a:ea typeface="+mn-ea"/>
              <a:cs typeface="+mn-cs"/>
            </a:rPr>
            <a:t>Alt proje öğrencilerin gözlemleri sonucunda </a:t>
          </a:r>
          <a:r>
            <a:rPr lang="tr-TR" sz="1800" dirty="0">
              <a:solidFill>
                <a:srgbClr val="FF0000"/>
              </a:solidFill>
              <a:latin typeface="Calibri"/>
              <a:ea typeface="+mn-ea"/>
              <a:cs typeface="+mn-cs"/>
            </a:rPr>
            <a:t>günlük hayat</a:t>
          </a:r>
          <a:r>
            <a:rPr lang="tr-TR" sz="1800" dirty="0">
              <a:solidFill>
                <a:sysClr val="windowText" lastClr="000000">
                  <a:hueOff val="0"/>
                  <a:satOff val="0"/>
                  <a:lumOff val="0"/>
                  <a:alphaOff val="0"/>
                </a:sysClr>
              </a:solidFill>
              <a:latin typeface="Calibri"/>
              <a:ea typeface="+mn-ea"/>
              <a:cs typeface="+mn-cs"/>
            </a:rPr>
            <a:t>larında fark ettiği, </a:t>
          </a:r>
          <a:r>
            <a:rPr lang="tr-TR" sz="1800" dirty="0">
              <a:solidFill>
                <a:srgbClr val="FF0000"/>
              </a:solidFill>
              <a:latin typeface="Calibri"/>
              <a:ea typeface="+mn-ea"/>
              <a:cs typeface="+mn-cs"/>
            </a:rPr>
            <a:t>ilgisini çeken ya da merak uyandıran</a:t>
          </a:r>
          <a:r>
            <a:rPr lang="tr-TR" sz="1800" dirty="0">
              <a:solidFill>
                <a:sysClr val="windowText" lastClr="000000">
                  <a:hueOff val="0"/>
                  <a:satOff val="0"/>
                  <a:lumOff val="0"/>
                  <a:alphaOff val="0"/>
                </a:sysClr>
              </a:solidFill>
              <a:latin typeface="Calibri"/>
              <a:ea typeface="+mn-ea"/>
              <a:cs typeface="+mn-cs"/>
            </a:rPr>
            <a:t> bir konuyu belirlemeleri beklenmektedir.</a:t>
          </a:r>
        </a:p>
      </dgm:t>
    </dgm:pt>
    <dgm:pt modelId="{22B4CA1A-24E6-4EB9-896E-561907A2B6D0}" type="parTrans" cxnId="{120B0263-8F0B-435E-B5C8-9543417FC3FB}">
      <dgm:prSet/>
      <dgm:spPr/>
      <dgm:t>
        <a:bodyPr/>
        <a:lstStyle/>
        <a:p>
          <a:endParaRPr lang="tr-TR"/>
        </a:p>
      </dgm:t>
    </dgm:pt>
    <dgm:pt modelId="{43ECC0F1-B30E-4B9A-9834-073A60F0207A}" type="sibTrans" cxnId="{120B0263-8F0B-435E-B5C8-9543417FC3FB}">
      <dgm:prSet/>
      <dgm:spPr/>
      <dgm:t>
        <a:bodyPr/>
        <a:lstStyle/>
        <a:p>
          <a:endParaRPr lang="tr-TR"/>
        </a:p>
      </dgm:t>
    </dgm:pt>
    <dgm:pt modelId="{1D4C7503-92A2-4C08-AED6-877ADC98F981}">
      <dgm:prSet phldrT="[Metin]" custT="1"/>
      <dgm:spPr>
        <a:xfrm>
          <a:off x="0" y="1055943"/>
          <a:ext cx="2231155" cy="1052855"/>
        </a:xfrm>
        <a:prstGeom prst="rect">
          <a:avLst/>
        </a:prstGeom>
        <a:noFill/>
        <a:ln>
          <a:noFill/>
        </a:ln>
        <a:effectLst/>
      </dgm:spPr>
      <dgm:t>
        <a:bodyPr/>
        <a:lstStyle/>
        <a:p>
          <a:pPr>
            <a:buNone/>
          </a:pPr>
          <a:r>
            <a:rPr lang="tr-TR" sz="1600" b="1" i="1" dirty="0">
              <a:solidFill>
                <a:sysClr val="windowText" lastClr="000000">
                  <a:hueOff val="0"/>
                  <a:satOff val="0"/>
                  <a:lumOff val="0"/>
                  <a:alphaOff val="0"/>
                </a:sysClr>
              </a:solidFill>
              <a:latin typeface="Calibri"/>
              <a:ea typeface="+mn-ea"/>
              <a:cs typeface="+mn-cs"/>
            </a:rPr>
            <a:t>2- Araştırma Yapma</a:t>
          </a:r>
          <a:endParaRPr lang="tr-TR" sz="1600" i="1" dirty="0">
            <a:solidFill>
              <a:sysClr val="windowText" lastClr="000000">
                <a:hueOff val="0"/>
                <a:satOff val="0"/>
                <a:lumOff val="0"/>
                <a:alphaOff val="0"/>
              </a:sysClr>
            </a:solidFill>
            <a:latin typeface="Calibri"/>
            <a:ea typeface="+mn-ea"/>
            <a:cs typeface="+mn-cs"/>
          </a:endParaRPr>
        </a:p>
      </dgm:t>
    </dgm:pt>
    <dgm:pt modelId="{240A5BA2-89C9-459F-99BE-818592C8D813}" type="parTrans" cxnId="{8C4E2E0F-6750-4227-B261-4FA39F41EB3D}">
      <dgm:prSet/>
      <dgm:spPr/>
      <dgm:t>
        <a:bodyPr/>
        <a:lstStyle/>
        <a:p>
          <a:endParaRPr lang="tr-TR"/>
        </a:p>
      </dgm:t>
    </dgm:pt>
    <dgm:pt modelId="{15467FCE-9480-438E-96D3-E46627EBE528}" type="sibTrans" cxnId="{8C4E2E0F-6750-4227-B261-4FA39F41EB3D}">
      <dgm:prSet/>
      <dgm:spPr/>
      <dgm:t>
        <a:bodyPr/>
        <a:lstStyle/>
        <a:p>
          <a:endParaRPr lang="tr-TR"/>
        </a:p>
      </dgm:t>
    </dgm:pt>
    <dgm:pt modelId="{9E92F5B6-94CD-480A-A3DD-CE7C0454512B}">
      <dgm:prSet phldrT="[Metin]" custT="1"/>
      <dgm:spPr>
        <a:xfrm>
          <a:off x="2341885" y="1103753"/>
          <a:ext cx="5794882" cy="956206"/>
        </a:xfrm>
        <a:prstGeom prst="rect">
          <a:avLst/>
        </a:prstGeom>
        <a:noFill/>
        <a:ln>
          <a:noFill/>
        </a:ln>
        <a:effectLst/>
      </dgm:spPr>
      <dgm:t>
        <a:bodyPr/>
        <a:lstStyle/>
        <a:p>
          <a:pPr algn="just">
            <a:buNone/>
          </a:pPr>
          <a:r>
            <a:rPr lang="tr-TR" sz="1600" dirty="0">
              <a:solidFill>
                <a:sysClr val="windowText" lastClr="000000">
                  <a:hueOff val="0"/>
                  <a:satOff val="0"/>
                  <a:lumOff val="0"/>
                  <a:alphaOff val="0"/>
                </a:sysClr>
              </a:solidFill>
              <a:latin typeface="Calibri"/>
              <a:ea typeface="+mn-ea"/>
              <a:cs typeface="+mn-cs"/>
            </a:rPr>
            <a:t>Öğrencilerden alt proje konusunu ve bu kapsamda sorununu oluşturması beklenmektedir. Daha sonra öğrencilerin sorunu cevaplamak için </a:t>
          </a:r>
          <a:r>
            <a:rPr lang="tr-TR" sz="1600" dirty="0">
              <a:solidFill>
                <a:srgbClr val="FF0000"/>
              </a:solidFill>
              <a:latin typeface="Calibri"/>
              <a:ea typeface="+mn-ea"/>
              <a:cs typeface="+mn-cs"/>
            </a:rPr>
            <a:t>konuyla ilgili mevcut bilgileri araştırma</a:t>
          </a:r>
          <a:r>
            <a:rPr lang="tr-TR" sz="1600" dirty="0">
              <a:solidFill>
                <a:sysClr val="windowText" lastClr="000000">
                  <a:hueOff val="0"/>
                  <a:satOff val="0"/>
                  <a:lumOff val="0"/>
                  <a:alphaOff val="0"/>
                </a:sysClr>
              </a:solidFill>
              <a:latin typeface="Calibri"/>
              <a:ea typeface="+mn-ea"/>
              <a:cs typeface="+mn-cs"/>
            </a:rPr>
            <a:t>ya yönlendirilmeleri gerekmektedir.</a:t>
          </a:r>
        </a:p>
        <a:p>
          <a:pPr algn="just">
            <a:buNone/>
          </a:pPr>
          <a:endParaRPr lang="tr-TR" sz="1600" dirty="0">
            <a:solidFill>
              <a:sysClr val="windowText" lastClr="000000">
                <a:hueOff val="0"/>
                <a:satOff val="0"/>
                <a:lumOff val="0"/>
                <a:alphaOff val="0"/>
              </a:sysClr>
            </a:solidFill>
            <a:latin typeface="Calibri"/>
            <a:ea typeface="+mn-ea"/>
            <a:cs typeface="+mn-cs"/>
          </a:endParaRPr>
        </a:p>
      </dgm:t>
    </dgm:pt>
    <dgm:pt modelId="{8019D24A-A747-4EF4-851E-7A1D94DE5A73}" type="parTrans" cxnId="{10BC07E0-91B6-4AC4-83BE-A0E24F73C5C7}">
      <dgm:prSet/>
      <dgm:spPr/>
      <dgm:t>
        <a:bodyPr/>
        <a:lstStyle/>
        <a:p>
          <a:endParaRPr lang="tr-TR"/>
        </a:p>
      </dgm:t>
    </dgm:pt>
    <dgm:pt modelId="{8CAD090D-9BCE-4684-A2F2-3CEB898C87FB}" type="sibTrans" cxnId="{10BC07E0-91B6-4AC4-83BE-A0E24F73C5C7}">
      <dgm:prSet/>
      <dgm:spPr/>
      <dgm:t>
        <a:bodyPr/>
        <a:lstStyle/>
        <a:p>
          <a:endParaRPr lang="tr-TR"/>
        </a:p>
      </dgm:t>
    </dgm:pt>
    <dgm:pt modelId="{4D5567ED-FDF5-4EB4-8D53-D22C9B96E2EF}">
      <dgm:prSet phldrT="[Metin]" custT="1"/>
      <dgm:spPr>
        <a:xfrm>
          <a:off x="0" y="2108799"/>
          <a:ext cx="2231155" cy="1052855"/>
        </a:xfrm>
        <a:prstGeom prst="rect">
          <a:avLst/>
        </a:prstGeom>
        <a:noFill/>
        <a:ln>
          <a:noFill/>
        </a:ln>
        <a:effectLst/>
      </dgm:spPr>
      <dgm:t>
        <a:bodyPr/>
        <a:lstStyle/>
        <a:p>
          <a:pPr>
            <a:buNone/>
          </a:pPr>
          <a:r>
            <a:rPr lang="tr-TR" sz="1600" b="1" i="1" dirty="0">
              <a:solidFill>
                <a:sysClr val="windowText" lastClr="000000">
                  <a:hueOff val="0"/>
                  <a:satOff val="0"/>
                  <a:lumOff val="0"/>
                  <a:alphaOff val="0"/>
                </a:sysClr>
              </a:solidFill>
              <a:latin typeface="Calibri"/>
              <a:ea typeface="+mn-ea"/>
              <a:cs typeface="+mn-cs"/>
            </a:rPr>
            <a:t>3- Hipotez Kurma</a:t>
          </a:r>
          <a:endParaRPr lang="tr-TR" sz="1600" i="1" dirty="0">
            <a:solidFill>
              <a:sysClr val="windowText" lastClr="000000">
                <a:hueOff val="0"/>
                <a:satOff val="0"/>
                <a:lumOff val="0"/>
                <a:alphaOff val="0"/>
              </a:sysClr>
            </a:solidFill>
            <a:latin typeface="Calibri"/>
            <a:ea typeface="+mn-ea"/>
            <a:cs typeface="+mn-cs"/>
          </a:endParaRPr>
        </a:p>
      </dgm:t>
    </dgm:pt>
    <dgm:pt modelId="{E59266CB-DA7A-4F29-AF6E-669529A4A533}" type="parTrans" cxnId="{358C66A4-F30F-46DB-B8E5-92DD58552384}">
      <dgm:prSet/>
      <dgm:spPr/>
      <dgm:t>
        <a:bodyPr/>
        <a:lstStyle/>
        <a:p>
          <a:endParaRPr lang="tr-TR"/>
        </a:p>
      </dgm:t>
    </dgm:pt>
    <dgm:pt modelId="{9E6F065B-9F2E-45D4-9F01-B69248884539}" type="sibTrans" cxnId="{358C66A4-F30F-46DB-B8E5-92DD58552384}">
      <dgm:prSet/>
      <dgm:spPr/>
      <dgm:t>
        <a:bodyPr/>
        <a:lstStyle/>
        <a:p>
          <a:endParaRPr lang="tr-TR"/>
        </a:p>
      </dgm:t>
    </dgm:pt>
    <dgm:pt modelId="{47F3BAE1-A8CE-4159-9438-279812907914}">
      <dgm:prSet phldrT="[Metin]" custT="1"/>
      <dgm:spPr>
        <a:xfrm>
          <a:off x="2341885" y="2156609"/>
          <a:ext cx="5794882" cy="956206"/>
        </a:xfrm>
        <a:prstGeom prst="rect">
          <a:avLst/>
        </a:prstGeom>
        <a:noFill/>
        <a:ln>
          <a:noFill/>
        </a:ln>
        <a:effectLst/>
      </dgm:spPr>
      <dgm:t>
        <a:bodyPr/>
        <a:lstStyle/>
        <a:p>
          <a:pPr algn="just">
            <a:buNone/>
          </a:pPr>
          <a:r>
            <a:rPr lang="tr-TR" sz="1600" dirty="0">
              <a:solidFill>
                <a:sysClr val="windowText" lastClr="000000">
                  <a:hueOff val="0"/>
                  <a:satOff val="0"/>
                  <a:lumOff val="0"/>
                  <a:alphaOff val="0"/>
                </a:sysClr>
              </a:solidFill>
              <a:latin typeface="Calibri"/>
              <a:ea typeface="+mn-ea"/>
              <a:cs typeface="+mn-cs"/>
            </a:rPr>
            <a:t>Amaç, </a:t>
          </a:r>
          <a:r>
            <a:rPr lang="tr-TR" sz="1600" dirty="0">
              <a:solidFill>
                <a:srgbClr val="FF0000"/>
              </a:solidFill>
              <a:latin typeface="Calibri"/>
              <a:ea typeface="+mn-ea"/>
              <a:cs typeface="+mn-cs"/>
            </a:rPr>
            <a:t>alt proje tamamlandığında elde edilmek istenen sonucu</a:t>
          </a:r>
          <a:r>
            <a:rPr lang="tr-TR" sz="1600" dirty="0">
              <a:solidFill>
                <a:sysClr val="windowText" lastClr="000000">
                  <a:hueOff val="0"/>
                  <a:satOff val="0"/>
                  <a:lumOff val="0"/>
                  <a:alphaOff val="0"/>
                </a:sysClr>
              </a:solidFill>
              <a:latin typeface="Calibri"/>
              <a:ea typeface="+mn-ea"/>
              <a:cs typeface="+mn-cs"/>
            </a:rPr>
            <a:t>n tanımlanmasıdır. Alt projelerin genelde tek bir amacı vardır. Amacı yazmak hipotezi kurmayı sağlar.</a:t>
          </a:r>
        </a:p>
      </dgm:t>
    </dgm:pt>
    <dgm:pt modelId="{95B63B2E-8556-4A51-8245-89F0483C25D5}" type="parTrans" cxnId="{2B825DF0-8849-43F5-B550-17FC84EFEF77}">
      <dgm:prSet/>
      <dgm:spPr/>
      <dgm:t>
        <a:bodyPr/>
        <a:lstStyle/>
        <a:p>
          <a:endParaRPr lang="tr-TR"/>
        </a:p>
      </dgm:t>
    </dgm:pt>
    <dgm:pt modelId="{F0FF4A8F-EB31-431C-82C9-8253E9D1E51B}" type="sibTrans" cxnId="{2B825DF0-8849-43F5-B550-17FC84EFEF77}">
      <dgm:prSet/>
      <dgm:spPr/>
      <dgm:t>
        <a:bodyPr/>
        <a:lstStyle/>
        <a:p>
          <a:endParaRPr lang="tr-TR"/>
        </a:p>
      </dgm:t>
    </dgm:pt>
    <dgm:pt modelId="{0D1404BF-0214-4D3D-8FE3-AD7C71017253}">
      <dgm:prSet phldrT="[Metin]" custT="1"/>
      <dgm:spPr>
        <a:xfrm>
          <a:off x="0" y="3161655"/>
          <a:ext cx="2270243" cy="1052855"/>
        </a:xfrm>
        <a:prstGeom prst="rect">
          <a:avLst/>
        </a:prstGeom>
        <a:noFill/>
        <a:ln>
          <a:noFill/>
        </a:ln>
        <a:effectLst/>
      </dgm:spPr>
      <dgm:t>
        <a:bodyPr/>
        <a:lstStyle/>
        <a:p>
          <a:pPr>
            <a:buNone/>
          </a:pPr>
          <a:r>
            <a:rPr lang="tr-TR" sz="1200" b="1" i="1" dirty="0">
              <a:solidFill>
                <a:sysClr val="windowText" lastClr="000000">
                  <a:hueOff val="0"/>
                  <a:satOff val="0"/>
                  <a:lumOff val="0"/>
                  <a:alphaOff val="0"/>
                </a:sysClr>
              </a:solidFill>
              <a:latin typeface="Calibri"/>
              <a:ea typeface="+mn-ea"/>
              <a:cs typeface="+mn-cs"/>
            </a:rPr>
            <a:t>4- </a:t>
          </a:r>
          <a:r>
            <a:rPr lang="tr-TR" sz="1600" b="1" i="1" dirty="0">
              <a:solidFill>
                <a:sysClr val="windowText" lastClr="000000">
                  <a:hueOff val="0"/>
                  <a:satOff val="0"/>
                  <a:lumOff val="0"/>
                  <a:alphaOff val="0"/>
                </a:sysClr>
              </a:solidFill>
              <a:latin typeface="Calibri"/>
              <a:ea typeface="+mn-ea"/>
              <a:cs typeface="+mn-cs"/>
            </a:rPr>
            <a:t>Deney ve Gözlem Zamanı</a:t>
          </a:r>
          <a:endParaRPr lang="tr-TR" sz="1600" i="1" dirty="0">
            <a:solidFill>
              <a:sysClr val="windowText" lastClr="000000">
                <a:hueOff val="0"/>
                <a:satOff val="0"/>
                <a:lumOff val="0"/>
                <a:alphaOff val="0"/>
              </a:sysClr>
            </a:solidFill>
            <a:latin typeface="Calibri"/>
            <a:ea typeface="+mn-ea"/>
            <a:cs typeface="+mn-cs"/>
          </a:endParaRPr>
        </a:p>
      </dgm:t>
    </dgm:pt>
    <dgm:pt modelId="{4D9A8436-363B-4C6E-A0DC-48AA2544BA9F}" type="parTrans" cxnId="{7766CB87-A796-4D31-BD8F-9BDFCAA9E119}">
      <dgm:prSet/>
      <dgm:spPr/>
      <dgm:t>
        <a:bodyPr/>
        <a:lstStyle/>
        <a:p>
          <a:endParaRPr lang="tr-TR"/>
        </a:p>
      </dgm:t>
    </dgm:pt>
    <dgm:pt modelId="{8BD8FBE3-36F4-4DAC-A6A2-03B01E574E88}" type="sibTrans" cxnId="{7766CB87-A796-4D31-BD8F-9BDFCAA9E119}">
      <dgm:prSet/>
      <dgm:spPr/>
      <dgm:t>
        <a:bodyPr/>
        <a:lstStyle/>
        <a:p>
          <a:endParaRPr lang="tr-TR"/>
        </a:p>
      </dgm:t>
    </dgm:pt>
    <dgm:pt modelId="{D1E58B5A-EE03-448D-AF61-CEE340733DB6}">
      <dgm:prSet phldrT="[Metin]" custT="1"/>
      <dgm:spPr>
        <a:xfrm>
          <a:off x="2380139" y="3209465"/>
          <a:ext cx="5751217" cy="956206"/>
        </a:xfrm>
        <a:prstGeom prst="rect">
          <a:avLst/>
        </a:prstGeom>
        <a:noFill/>
        <a:ln>
          <a:noFill/>
        </a:ln>
        <a:effectLst/>
      </dgm:spPr>
      <dgm:t>
        <a:bodyPr/>
        <a:lstStyle/>
        <a:p>
          <a:pPr algn="just">
            <a:buNone/>
          </a:pPr>
          <a:r>
            <a:rPr lang="tr-TR" sz="1600" dirty="0">
              <a:solidFill>
                <a:sysClr val="windowText" lastClr="000000">
                  <a:hueOff val="0"/>
                  <a:satOff val="0"/>
                  <a:lumOff val="0"/>
                  <a:alphaOff val="0"/>
                </a:sysClr>
              </a:solidFill>
              <a:latin typeface="Calibri"/>
              <a:ea typeface="+mn-ea"/>
              <a:cs typeface="+mn-cs"/>
            </a:rPr>
            <a:t>Öğrencilerin, </a:t>
          </a:r>
          <a:r>
            <a:rPr lang="tr-TR" sz="1600" dirty="0">
              <a:solidFill>
                <a:srgbClr val="FF0000"/>
              </a:solidFill>
              <a:latin typeface="Calibri"/>
              <a:ea typeface="+mn-ea"/>
              <a:cs typeface="+mn-cs"/>
            </a:rPr>
            <a:t>hipotezi sınamak </a:t>
          </a:r>
          <a:r>
            <a:rPr lang="tr-TR" sz="1600" dirty="0">
              <a:solidFill>
                <a:sysClr val="windowText" lastClr="000000">
                  <a:hueOff val="0"/>
                  <a:satOff val="0"/>
                  <a:lumOff val="0"/>
                  <a:alphaOff val="0"/>
                </a:sysClr>
              </a:solidFill>
              <a:latin typeface="Calibri"/>
              <a:ea typeface="+mn-ea"/>
              <a:cs typeface="+mn-cs"/>
            </a:rPr>
            <a:t>ve tahminlerinin doğru olup olmadığını anlamak için bir </a:t>
          </a:r>
          <a:r>
            <a:rPr lang="tr-TR" sz="1600" dirty="0">
              <a:solidFill>
                <a:srgbClr val="FF0000"/>
              </a:solidFill>
              <a:latin typeface="Calibri"/>
              <a:ea typeface="+mn-ea"/>
              <a:cs typeface="+mn-cs"/>
            </a:rPr>
            <a:t>deney tasarlaması, gözlem ve analizler yapması </a:t>
          </a:r>
          <a:r>
            <a:rPr lang="tr-TR" sz="1600" dirty="0">
              <a:solidFill>
                <a:sysClr val="windowText" lastClr="000000">
                  <a:hueOff val="0"/>
                  <a:satOff val="0"/>
                  <a:lumOff val="0"/>
                  <a:alphaOff val="0"/>
                </a:sysClr>
              </a:solidFill>
              <a:latin typeface="Calibri"/>
              <a:ea typeface="+mn-ea"/>
              <a:cs typeface="+mn-cs"/>
            </a:rPr>
            <a:t>gereklidir.</a:t>
          </a:r>
        </a:p>
      </dgm:t>
    </dgm:pt>
    <dgm:pt modelId="{2C48D44A-73F6-4CB0-889F-EFF4D148F9DC}" type="parTrans" cxnId="{6033FBF2-E3BB-4502-B715-4BA3EB80D63C}">
      <dgm:prSet/>
      <dgm:spPr/>
      <dgm:t>
        <a:bodyPr/>
        <a:lstStyle/>
        <a:p>
          <a:endParaRPr lang="tr-TR"/>
        </a:p>
      </dgm:t>
    </dgm:pt>
    <dgm:pt modelId="{652A9103-0BE1-4498-94B9-CF2A93B49966}" type="sibTrans" cxnId="{6033FBF2-E3BB-4502-B715-4BA3EB80D63C}">
      <dgm:prSet/>
      <dgm:spPr/>
      <dgm:t>
        <a:bodyPr/>
        <a:lstStyle/>
        <a:p>
          <a:endParaRPr lang="tr-TR"/>
        </a:p>
      </dgm:t>
    </dgm:pt>
    <dgm:pt modelId="{D551CD6F-E0A4-42E3-9EAD-A61DED2E08B2}">
      <dgm:prSet phldrT="[Metin]" custT="1"/>
      <dgm:spPr>
        <a:xfrm>
          <a:off x="0" y="4214510"/>
          <a:ext cx="2299655" cy="1052855"/>
        </a:xfrm>
        <a:prstGeom prst="rect">
          <a:avLst/>
        </a:prstGeom>
        <a:noFill/>
        <a:ln>
          <a:noFill/>
        </a:ln>
        <a:effectLst/>
      </dgm:spPr>
      <dgm:t>
        <a:bodyPr/>
        <a:lstStyle/>
        <a:p>
          <a:pPr>
            <a:buNone/>
          </a:pPr>
          <a:r>
            <a:rPr lang="tr-TR" sz="1600" b="1" i="1" dirty="0">
              <a:solidFill>
                <a:sysClr val="windowText" lastClr="000000">
                  <a:hueOff val="0"/>
                  <a:satOff val="0"/>
                  <a:lumOff val="0"/>
                  <a:alphaOff val="0"/>
                </a:sysClr>
              </a:solidFill>
              <a:latin typeface="Calibri"/>
              <a:ea typeface="+mn-ea"/>
              <a:cs typeface="+mn-cs"/>
            </a:rPr>
            <a:t>5- Veri Toplama, Değerlendirme ve Sonuç</a:t>
          </a:r>
          <a:endParaRPr lang="tr-TR" sz="1600" i="1" dirty="0">
            <a:solidFill>
              <a:sysClr val="windowText" lastClr="000000">
                <a:hueOff val="0"/>
                <a:satOff val="0"/>
                <a:lumOff val="0"/>
                <a:alphaOff val="0"/>
              </a:sysClr>
            </a:solidFill>
            <a:latin typeface="Calibri"/>
            <a:ea typeface="+mn-ea"/>
            <a:cs typeface="+mn-cs"/>
          </a:endParaRPr>
        </a:p>
      </dgm:t>
    </dgm:pt>
    <dgm:pt modelId="{431B298E-7131-4019-9071-9396E62872C3}" type="parTrans" cxnId="{3EEDAD0E-E6A3-4F3D-99B1-9E07F2E02759}">
      <dgm:prSet/>
      <dgm:spPr/>
      <dgm:t>
        <a:bodyPr/>
        <a:lstStyle/>
        <a:p>
          <a:endParaRPr lang="tr-TR"/>
        </a:p>
      </dgm:t>
    </dgm:pt>
    <dgm:pt modelId="{69177FFD-161D-4000-BB3A-2FF6CECF7CBB}" type="sibTrans" cxnId="{3EEDAD0E-E6A3-4F3D-99B1-9E07F2E02759}">
      <dgm:prSet/>
      <dgm:spPr/>
      <dgm:t>
        <a:bodyPr/>
        <a:lstStyle/>
        <a:p>
          <a:endParaRPr lang="tr-TR"/>
        </a:p>
      </dgm:t>
    </dgm:pt>
    <dgm:pt modelId="{9B918673-8F9B-48E9-8F4F-1B246D3CC3A2}">
      <dgm:prSet phldrT="[Metin]" custT="1"/>
      <dgm:spPr>
        <a:xfrm>
          <a:off x="2408955" y="4262321"/>
          <a:ext cx="5720028" cy="956206"/>
        </a:xfrm>
        <a:prstGeom prst="rect">
          <a:avLst/>
        </a:prstGeom>
        <a:noFill/>
        <a:ln>
          <a:noFill/>
        </a:ln>
        <a:effectLst/>
      </dgm:spPr>
      <dgm:t>
        <a:bodyPr/>
        <a:lstStyle/>
        <a:p>
          <a:pPr algn="just">
            <a:buNone/>
          </a:pPr>
          <a:r>
            <a:rPr lang="tr-TR" sz="1600" dirty="0">
              <a:solidFill>
                <a:sysClr val="windowText" lastClr="000000">
                  <a:hueOff val="0"/>
                  <a:satOff val="0"/>
                  <a:lumOff val="0"/>
                  <a:alphaOff val="0"/>
                </a:sysClr>
              </a:solidFill>
              <a:latin typeface="Calibri"/>
              <a:ea typeface="+mn-ea"/>
              <a:cs typeface="+mn-cs"/>
            </a:rPr>
            <a:t>Bu aşamada öğrenciler ne kadar çok veri elde ederse hipotezlerini destekleme veya çürütme yolunda o kadar başarılı olurlar. </a:t>
          </a:r>
        </a:p>
      </dgm:t>
    </dgm:pt>
    <dgm:pt modelId="{411A0672-94D9-454C-8286-29390470C0F1}" type="parTrans" cxnId="{FBB46421-4737-45E4-884A-D55123364A57}">
      <dgm:prSet/>
      <dgm:spPr/>
      <dgm:t>
        <a:bodyPr/>
        <a:lstStyle/>
        <a:p>
          <a:endParaRPr lang="tr-TR"/>
        </a:p>
      </dgm:t>
    </dgm:pt>
    <dgm:pt modelId="{E65C64E7-09AD-40E1-A100-4A46462CD39C}" type="sibTrans" cxnId="{FBB46421-4737-45E4-884A-D55123364A57}">
      <dgm:prSet/>
      <dgm:spPr/>
      <dgm:t>
        <a:bodyPr/>
        <a:lstStyle/>
        <a:p>
          <a:endParaRPr lang="tr-TR"/>
        </a:p>
      </dgm:t>
    </dgm:pt>
    <dgm:pt modelId="{668627EB-AF78-42EF-8B11-187FBC1217A9}">
      <dgm:prSet phldrT="[Metin]" custT="1"/>
      <dgm:spPr>
        <a:xfrm>
          <a:off x="0" y="5267366"/>
          <a:ext cx="2300719" cy="1052855"/>
        </a:xfrm>
        <a:prstGeom prst="rect">
          <a:avLst/>
        </a:prstGeom>
        <a:noFill/>
        <a:ln>
          <a:noFill/>
        </a:ln>
        <a:effectLst/>
      </dgm:spPr>
      <dgm:t>
        <a:bodyPr/>
        <a:lstStyle/>
        <a:p>
          <a:pPr>
            <a:buNone/>
          </a:pPr>
          <a:r>
            <a:rPr lang="tr-TR" sz="1600" b="1" i="1" dirty="0">
              <a:solidFill>
                <a:sysClr val="windowText" lastClr="000000">
                  <a:hueOff val="0"/>
                  <a:satOff val="0"/>
                  <a:lumOff val="0"/>
                  <a:alphaOff val="0"/>
                </a:sysClr>
              </a:solidFill>
              <a:latin typeface="Calibri"/>
              <a:ea typeface="+mn-ea"/>
              <a:cs typeface="+mn-cs"/>
            </a:rPr>
            <a:t>6- Alt Proje Posteri Hazırlama</a:t>
          </a:r>
          <a:endParaRPr lang="tr-TR" sz="1600" i="1" dirty="0">
            <a:solidFill>
              <a:sysClr val="windowText" lastClr="000000">
                <a:hueOff val="0"/>
                <a:satOff val="0"/>
                <a:lumOff val="0"/>
                <a:alphaOff val="0"/>
              </a:sysClr>
            </a:solidFill>
            <a:latin typeface="Calibri"/>
            <a:ea typeface="+mn-ea"/>
            <a:cs typeface="+mn-cs"/>
          </a:endParaRPr>
        </a:p>
      </dgm:t>
    </dgm:pt>
    <dgm:pt modelId="{8AE41F6B-42D5-413E-B1B3-9CC5871FF87C}" type="parTrans" cxnId="{49345F19-5811-432D-A76E-DBF9D3943A32}">
      <dgm:prSet/>
      <dgm:spPr/>
      <dgm:t>
        <a:bodyPr/>
        <a:lstStyle/>
        <a:p>
          <a:endParaRPr lang="tr-TR"/>
        </a:p>
      </dgm:t>
    </dgm:pt>
    <dgm:pt modelId="{6BAE84B5-F43D-40C4-8ED8-4D1C8D6D7D1E}" type="sibTrans" cxnId="{49345F19-5811-432D-A76E-DBF9D3943A32}">
      <dgm:prSet/>
      <dgm:spPr/>
      <dgm:t>
        <a:bodyPr/>
        <a:lstStyle/>
        <a:p>
          <a:endParaRPr lang="tr-TR"/>
        </a:p>
      </dgm:t>
    </dgm:pt>
    <dgm:pt modelId="{4B65EA54-2698-4205-9622-97776F686AB0}">
      <dgm:prSet custT="1"/>
      <dgm:spPr>
        <a:xfrm>
          <a:off x="2410019" y="5290577"/>
          <a:ext cx="5720028" cy="1005367"/>
        </a:xfrm>
        <a:prstGeom prst="rect">
          <a:avLst/>
        </a:prstGeom>
        <a:noFill/>
        <a:ln>
          <a:noFill/>
        </a:ln>
        <a:effectLst/>
      </dgm:spPr>
      <dgm:t>
        <a:bodyPr/>
        <a:lstStyle/>
        <a:p>
          <a:pPr algn="just">
            <a:buNone/>
          </a:pPr>
          <a:r>
            <a:rPr lang="tr-TR" sz="1600" dirty="0">
              <a:solidFill>
                <a:sysClr val="windowText" lastClr="000000">
                  <a:hueOff val="0"/>
                  <a:satOff val="0"/>
                  <a:lumOff val="0"/>
                  <a:alphaOff val="0"/>
                </a:sysClr>
              </a:solidFill>
              <a:latin typeface="Calibri"/>
              <a:ea typeface="+mn-ea"/>
              <a:cs typeface="+mn-cs"/>
            </a:rPr>
            <a:t>Bütün alt projenin özeti olan ve alt projenin yapılış aşamalarını anlatan bu poster, alt projenin başarılı olup olmadığının da göstergesidir. </a:t>
          </a:r>
        </a:p>
      </dgm:t>
    </dgm:pt>
    <dgm:pt modelId="{EBC8C054-F476-4BF2-8C84-808981127680}" type="parTrans" cxnId="{7FE7BE20-6DB7-4AD7-9462-2546F8CD911F}">
      <dgm:prSet/>
      <dgm:spPr/>
      <dgm:t>
        <a:bodyPr/>
        <a:lstStyle/>
        <a:p>
          <a:endParaRPr lang="tr-TR"/>
        </a:p>
      </dgm:t>
    </dgm:pt>
    <dgm:pt modelId="{BFD7F33B-B638-46B7-95BA-57FF1D772F86}" type="sibTrans" cxnId="{7FE7BE20-6DB7-4AD7-9462-2546F8CD911F}">
      <dgm:prSet/>
      <dgm:spPr/>
      <dgm:t>
        <a:bodyPr/>
        <a:lstStyle/>
        <a:p>
          <a:endParaRPr lang="tr-TR"/>
        </a:p>
      </dgm:t>
    </dgm:pt>
    <dgm:pt modelId="{F65FD082-47C9-4970-B4F6-FC443DAE0611}" type="pres">
      <dgm:prSet presAssocID="{0FAB7EEB-24AF-441E-94E6-68C007C59F19}" presName="vert0" presStyleCnt="0">
        <dgm:presLayoutVars>
          <dgm:dir/>
          <dgm:animOne val="branch"/>
          <dgm:animLvl val="lvl"/>
        </dgm:presLayoutVars>
      </dgm:prSet>
      <dgm:spPr/>
    </dgm:pt>
    <dgm:pt modelId="{9AA35045-DF18-471D-A954-06A0B7DD5856}" type="pres">
      <dgm:prSet presAssocID="{7938A489-23BE-44B6-A7DE-4FD7024966A2}" presName="thickLine" presStyleLbl="alignNode1" presStyleIdx="0" presStyleCnt="6"/>
      <dgm:spPr>
        <a:xfrm>
          <a:off x="0" y="3087"/>
          <a:ext cx="8136904"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F48B16D7-A2D8-45F3-A68F-E2D72A6AE5C9}" type="pres">
      <dgm:prSet presAssocID="{7938A489-23BE-44B6-A7DE-4FD7024966A2}" presName="horz1" presStyleCnt="0"/>
      <dgm:spPr/>
    </dgm:pt>
    <dgm:pt modelId="{6B5BCC60-0989-4EEA-BC56-C2BE0C32C20F}" type="pres">
      <dgm:prSet presAssocID="{7938A489-23BE-44B6-A7DE-4FD7024966A2}" presName="tx1" presStyleLbl="revTx" presStyleIdx="0" presStyleCnt="12" custScaleX="152071"/>
      <dgm:spPr/>
    </dgm:pt>
    <dgm:pt modelId="{3D4E690E-0C77-4F09-B04D-1E0C550DCDFB}" type="pres">
      <dgm:prSet presAssocID="{7938A489-23BE-44B6-A7DE-4FD7024966A2}" presName="vert1" presStyleCnt="0"/>
      <dgm:spPr/>
    </dgm:pt>
    <dgm:pt modelId="{5E54EED6-29A4-4CDD-99CF-99D00D9EF702}" type="pres">
      <dgm:prSet presAssocID="{B269262F-A668-400C-9945-5A380419744A}" presName="vertSpace2a" presStyleCnt="0"/>
      <dgm:spPr/>
    </dgm:pt>
    <dgm:pt modelId="{69C2C6CB-0B85-42D9-A62B-92B726138E9B}" type="pres">
      <dgm:prSet presAssocID="{B269262F-A668-400C-9945-5A380419744A}" presName="horz2" presStyleCnt="0"/>
      <dgm:spPr/>
    </dgm:pt>
    <dgm:pt modelId="{0F0EEB37-D064-4814-8BD5-AC454700C8DD}" type="pres">
      <dgm:prSet presAssocID="{B269262F-A668-400C-9945-5A380419744A}" presName="horzSpace2" presStyleCnt="0"/>
      <dgm:spPr/>
    </dgm:pt>
    <dgm:pt modelId="{15F5691E-BEEC-42CF-95F6-FADBB52C8322}" type="pres">
      <dgm:prSet presAssocID="{B269262F-A668-400C-9945-5A380419744A}" presName="tx2" presStyleLbl="revTx" presStyleIdx="1" presStyleCnt="12" custScaleX="101611"/>
      <dgm:spPr/>
    </dgm:pt>
    <dgm:pt modelId="{F4500E81-7AA5-4499-9FC9-1EE20C522F79}" type="pres">
      <dgm:prSet presAssocID="{B269262F-A668-400C-9945-5A380419744A}" presName="vert2" presStyleCnt="0"/>
      <dgm:spPr/>
    </dgm:pt>
    <dgm:pt modelId="{2F1CD020-21D9-474D-A787-5202B93667A8}" type="pres">
      <dgm:prSet presAssocID="{B269262F-A668-400C-9945-5A380419744A}" presName="thinLine2b" presStyleLbl="callout" presStyleIdx="0" presStyleCnt="6"/>
      <dgm:spPr>
        <a:xfrm>
          <a:off x="2213762" y="1007104"/>
          <a:ext cx="5822971"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FB5B8676-7A26-445C-86EA-4905DDE6860D}" type="pres">
      <dgm:prSet presAssocID="{B269262F-A668-400C-9945-5A380419744A}" presName="vertSpace2b" presStyleCnt="0"/>
      <dgm:spPr/>
    </dgm:pt>
    <dgm:pt modelId="{B839D46A-8EE4-41C0-99F8-1B403FC5F3D1}" type="pres">
      <dgm:prSet presAssocID="{1D4C7503-92A2-4C08-AED6-877ADC98F981}" presName="thickLine" presStyleLbl="alignNode1" presStyleIdx="1" presStyleCnt="6"/>
      <dgm:spPr>
        <a:xfrm>
          <a:off x="0" y="1055943"/>
          <a:ext cx="8136904"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E315D7F8-3963-4905-A0C3-5F7B3F41B7A9}" type="pres">
      <dgm:prSet presAssocID="{1D4C7503-92A2-4C08-AED6-877ADC98F981}" presName="horz1" presStyleCnt="0"/>
      <dgm:spPr/>
    </dgm:pt>
    <dgm:pt modelId="{33419C89-7EDB-4308-B8C3-7D64D9B0D356}" type="pres">
      <dgm:prSet presAssocID="{1D4C7503-92A2-4C08-AED6-877ADC98F981}" presName="tx1" presStyleLbl="revTx" presStyleIdx="2" presStyleCnt="12" custScaleX="151121"/>
      <dgm:spPr/>
    </dgm:pt>
    <dgm:pt modelId="{BA8802D3-3030-4890-8669-E7A4D46512E6}" type="pres">
      <dgm:prSet presAssocID="{1D4C7503-92A2-4C08-AED6-877ADC98F981}" presName="vert1" presStyleCnt="0"/>
      <dgm:spPr/>
    </dgm:pt>
    <dgm:pt modelId="{14F45FEB-091E-4570-95A8-D1B44BEF54D8}" type="pres">
      <dgm:prSet presAssocID="{9E92F5B6-94CD-480A-A3DD-CE7C0454512B}" presName="vertSpace2a" presStyleCnt="0"/>
      <dgm:spPr/>
    </dgm:pt>
    <dgm:pt modelId="{527C8E51-A815-4147-8897-CD05AE6D1CFC}" type="pres">
      <dgm:prSet presAssocID="{9E92F5B6-94CD-480A-A3DD-CE7C0454512B}" presName="horz2" presStyleCnt="0"/>
      <dgm:spPr/>
    </dgm:pt>
    <dgm:pt modelId="{D3D86AE3-B4CD-4143-BB63-B61358EC7CDA}" type="pres">
      <dgm:prSet presAssocID="{9E92F5B6-94CD-480A-A3DD-CE7C0454512B}" presName="horzSpace2" presStyleCnt="0"/>
      <dgm:spPr/>
    </dgm:pt>
    <dgm:pt modelId="{1138984A-1899-42EC-9F3F-BC3B53A46326}" type="pres">
      <dgm:prSet presAssocID="{9E92F5B6-94CD-480A-A3DD-CE7C0454512B}" presName="tx2" presStyleLbl="revTx" presStyleIdx="3" presStyleCnt="12"/>
      <dgm:spPr/>
    </dgm:pt>
    <dgm:pt modelId="{9C3879F9-2299-45E2-B2D4-78A72D0B2944}" type="pres">
      <dgm:prSet presAssocID="{9E92F5B6-94CD-480A-A3DD-CE7C0454512B}" presName="vert2" presStyleCnt="0"/>
      <dgm:spPr/>
    </dgm:pt>
    <dgm:pt modelId="{B1D2FCF4-D21B-4BFC-A6C9-2E0DA5C44E15}" type="pres">
      <dgm:prSet presAssocID="{9E92F5B6-94CD-480A-A3DD-CE7C0454512B}" presName="thinLine2b" presStyleLbl="callout" presStyleIdx="1" presStyleCnt="6"/>
      <dgm:spPr>
        <a:xfrm>
          <a:off x="2231155" y="2059960"/>
          <a:ext cx="5905612"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03484718-416C-4118-9992-DE44D43DE188}" type="pres">
      <dgm:prSet presAssocID="{9E92F5B6-94CD-480A-A3DD-CE7C0454512B}" presName="vertSpace2b" presStyleCnt="0"/>
      <dgm:spPr/>
    </dgm:pt>
    <dgm:pt modelId="{5D206252-7194-479A-B385-8B9810CEF3EA}" type="pres">
      <dgm:prSet presAssocID="{4D5567ED-FDF5-4EB4-8D53-D22C9B96E2EF}" presName="thickLine" presStyleLbl="alignNode1" presStyleIdx="2" presStyleCnt="6"/>
      <dgm:spPr>
        <a:xfrm>
          <a:off x="0" y="2108799"/>
          <a:ext cx="8136904"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CEC8D9BB-321E-4623-89DE-35064240A8D6}" type="pres">
      <dgm:prSet presAssocID="{4D5567ED-FDF5-4EB4-8D53-D22C9B96E2EF}" presName="horz1" presStyleCnt="0"/>
      <dgm:spPr/>
    </dgm:pt>
    <dgm:pt modelId="{9A7C4F12-69EC-4E3E-9F63-D30176BB750D}" type="pres">
      <dgm:prSet presAssocID="{4D5567ED-FDF5-4EB4-8D53-D22C9B96E2EF}" presName="tx1" presStyleLbl="revTx" presStyleIdx="4" presStyleCnt="12" custScaleX="151121"/>
      <dgm:spPr/>
    </dgm:pt>
    <dgm:pt modelId="{123AE48B-A0BA-422B-AD74-679F118C98B8}" type="pres">
      <dgm:prSet presAssocID="{4D5567ED-FDF5-4EB4-8D53-D22C9B96E2EF}" presName="vert1" presStyleCnt="0"/>
      <dgm:spPr/>
    </dgm:pt>
    <dgm:pt modelId="{71161E47-FA3B-456C-B9A8-DFE390739FE3}" type="pres">
      <dgm:prSet presAssocID="{47F3BAE1-A8CE-4159-9438-279812907914}" presName="vertSpace2a" presStyleCnt="0"/>
      <dgm:spPr/>
    </dgm:pt>
    <dgm:pt modelId="{9429A2BE-FF54-4B7C-94A4-51F50FA49A67}" type="pres">
      <dgm:prSet presAssocID="{47F3BAE1-A8CE-4159-9438-279812907914}" presName="horz2" presStyleCnt="0"/>
      <dgm:spPr/>
    </dgm:pt>
    <dgm:pt modelId="{FE2BADF2-4996-4BC1-9175-D70B323B3C63}" type="pres">
      <dgm:prSet presAssocID="{47F3BAE1-A8CE-4159-9438-279812907914}" presName="horzSpace2" presStyleCnt="0"/>
      <dgm:spPr/>
    </dgm:pt>
    <dgm:pt modelId="{B22FEDEA-9F48-481C-8D77-8E80AFE445FC}" type="pres">
      <dgm:prSet presAssocID="{47F3BAE1-A8CE-4159-9438-279812907914}" presName="tx2" presStyleLbl="revTx" presStyleIdx="5" presStyleCnt="12"/>
      <dgm:spPr/>
    </dgm:pt>
    <dgm:pt modelId="{47955344-89BC-4AD6-B9FC-A2EF70E0B51B}" type="pres">
      <dgm:prSet presAssocID="{47F3BAE1-A8CE-4159-9438-279812907914}" presName="vert2" presStyleCnt="0"/>
      <dgm:spPr/>
    </dgm:pt>
    <dgm:pt modelId="{179300EB-A8DC-429A-B3A6-936CE89BC4AC}" type="pres">
      <dgm:prSet presAssocID="{47F3BAE1-A8CE-4159-9438-279812907914}" presName="thinLine2b" presStyleLbl="callout" presStyleIdx="2" presStyleCnt="6"/>
      <dgm:spPr>
        <a:xfrm>
          <a:off x="2231155" y="3112816"/>
          <a:ext cx="5905612"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CB1E6709-8FAF-4A62-A980-4182BBFCB3A1}" type="pres">
      <dgm:prSet presAssocID="{47F3BAE1-A8CE-4159-9438-279812907914}" presName="vertSpace2b" presStyleCnt="0"/>
      <dgm:spPr/>
    </dgm:pt>
    <dgm:pt modelId="{E97F0C5A-9ED8-4FCF-B534-B90B3D7D6CF1}" type="pres">
      <dgm:prSet presAssocID="{0D1404BF-0214-4D3D-8FE3-AD7C71017253}" presName="thickLine" presStyleLbl="alignNode1" presStyleIdx="3" presStyleCnt="6"/>
      <dgm:spPr>
        <a:xfrm>
          <a:off x="0" y="3161655"/>
          <a:ext cx="8136904"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C6C90E27-C83F-477C-B0F1-370820CB231D}" type="pres">
      <dgm:prSet presAssocID="{0D1404BF-0214-4D3D-8FE3-AD7C71017253}" presName="horz1" presStyleCnt="0"/>
      <dgm:spPr/>
    </dgm:pt>
    <dgm:pt modelId="{3D757365-9931-4C22-B83C-9C74BC1172DD}" type="pres">
      <dgm:prSet presAssocID="{0D1404BF-0214-4D3D-8FE3-AD7C71017253}" presName="tx1" presStyleLbl="revTx" presStyleIdx="6" presStyleCnt="12" custScaleX="154936"/>
      <dgm:spPr/>
    </dgm:pt>
    <dgm:pt modelId="{815A7AD6-C1FB-4DA8-89EA-325C012B0217}" type="pres">
      <dgm:prSet presAssocID="{0D1404BF-0214-4D3D-8FE3-AD7C71017253}" presName="vert1" presStyleCnt="0"/>
      <dgm:spPr/>
    </dgm:pt>
    <dgm:pt modelId="{9B31DFEB-2C6E-44B4-9FED-2864134FD98C}" type="pres">
      <dgm:prSet presAssocID="{D1E58B5A-EE03-448D-AF61-CEE340733DB6}" presName="vertSpace2a" presStyleCnt="0"/>
      <dgm:spPr/>
    </dgm:pt>
    <dgm:pt modelId="{DAB7985D-94A6-4E80-823A-94C4C2991D21}" type="pres">
      <dgm:prSet presAssocID="{D1E58B5A-EE03-448D-AF61-CEE340733DB6}" presName="horz2" presStyleCnt="0"/>
      <dgm:spPr/>
    </dgm:pt>
    <dgm:pt modelId="{DEC05A8A-7BB4-4FAF-9838-CFE181AC49BD}" type="pres">
      <dgm:prSet presAssocID="{D1E58B5A-EE03-448D-AF61-CEE340733DB6}" presName="horzSpace2" presStyleCnt="0"/>
      <dgm:spPr/>
    </dgm:pt>
    <dgm:pt modelId="{6738C547-4EA8-4E43-88D3-90FD238F998A}" type="pres">
      <dgm:prSet presAssocID="{D1E58B5A-EE03-448D-AF61-CEE340733DB6}" presName="tx2" presStyleLbl="revTx" presStyleIdx="7" presStyleCnt="12"/>
      <dgm:spPr/>
    </dgm:pt>
    <dgm:pt modelId="{F66C54E8-A3AE-4B87-9545-A05B22F9D95C}" type="pres">
      <dgm:prSet presAssocID="{D1E58B5A-EE03-448D-AF61-CEE340733DB6}" presName="vert2" presStyleCnt="0"/>
      <dgm:spPr/>
    </dgm:pt>
    <dgm:pt modelId="{674273EE-1986-4935-9506-F89B262FDE3E}" type="pres">
      <dgm:prSet presAssocID="{D1E58B5A-EE03-448D-AF61-CEE340733DB6}" presName="thinLine2b" presStyleLbl="callout" presStyleIdx="3" presStyleCnt="6"/>
      <dgm:spPr>
        <a:xfrm>
          <a:off x="2270243" y="4165672"/>
          <a:ext cx="5861113"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08F4C9BB-355F-4214-8290-2C01CCF5111F}" type="pres">
      <dgm:prSet presAssocID="{D1E58B5A-EE03-448D-AF61-CEE340733DB6}" presName="vertSpace2b" presStyleCnt="0"/>
      <dgm:spPr/>
    </dgm:pt>
    <dgm:pt modelId="{9DF22CCA-5B52-4BD9-94D0-176ACDEB1B53}" type="pres">
      <dgm:prSet presAssocID="{D551CD6F-E0A4-42E3-9EAD-A61DED2E08B2}" presName="thickLine" presStyleLbl="alignNode1" presStyleIdx="4" presStyleCnt="6"/>
      <dgm:spPr>
        <a:xfrm>
          <a:off x="0" y="4214510"/>
          <a:ext cx="8136904"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69809059-FEF6-413A-946F-2C19047A0B81}" type="pres">
      <dgm:prSet presAssocID="{D551CD6F-E0A4-42E3-9EAD-A61DED2E08B2}" presName="horz1" presStyleCnt="0"/>
      <dgm:spPr/>
    </dgm:pt>
    <dgm:pt modelId="{6FFAC0F6-9E5E-4B2F-ABDA-C0463E9D7FF3}" type="pres">
      <dgm:prSet presAssocID="{D551CD6F-E0A4-42E3-9EAD-A61DED2E08B2}" presName="tx1" presStyleLbl="revTx" presStyleIdx="8" presStyleCnt="12" custScaleX="157799"/>
      <dgm:spPr/>
    </dgm:pt>
    <dgm:pt modelId="{3BDDF699-6FB6-4095-91D5-EB4E039450A0}" type="pres">
      <dgm:prSet presAssocID="{D551CD6F-E0A4-42E3-9EAD-A61DED2E08B2}" presName="vert1" presStyleCnt="0"/>
      <dgm:spPr/>
    </dgm:pt>
    <dgm:pt modelId="{01EEEE43-B48B-4EAD-BDDE-D7B298917D10}" type="pres">
      <dgm:prSet presAssocID="{9B918673-8F9B-48E9-8F4F-1B246D3CC3A2}" presName="vertSpace2a" presStyleCnt="0"/>
      <dgm:spPr/>
    </dgm:pt>
    <dgm:pt modelId="{92FB77EB-16A6-45A2-808A-850D08320FA9}" type="pres">
      <dgm:prSet presAssocID="{9B918673-8F9B-48E9-8F4F-1B246D3CC3A2}" presName="horz2" presStyleCnt="0"/>
      <dgm:spPr/>
    </dgm:pt>
    <dgm:pt modelId="{927322A4-E1B9-436E-803F-C9FE203475DD}" type="pres">
      <dgm:prSet presAssocID="{9B918673-8F9B-48E9-8F4F-1B246D3CC3A2}" presName="horzSpace2" presStyleCnt="0"/>
      <dgm:spPr/>
    </dgm:pt>
    <dgm:pt modelId="{5999933A-DED4-44EC-9AAF-EB9342262AFC}" type="pres">
      <dgm:prSet presAssocID="{9B918673-8F9B-48E9-8F4F-1B246D3CC3A2}" presName="tx2" presStyleLbl="revTx" presStyleIdx="9" presStyleCnt="12"/>
      <dgm:spPr/>
    </dgm:pt>
    <dgm:pt modelId="{E90EAA43-A1D1-4366-8640-B94A33A59851}" type="pres">
      <dgm:prSet presAssocID="{9B918673-8F9B-48E9-8F4F-1B246D3CC3A2}" presName="vert2" presStyleCnt="0"/>
      <dgm:spPr/>
    </dgm:pt>
    <dgm:pt modelId="{98696F51-DBEC-4909-9239-41F083DBB16F}" type="pres">
      <dgm:prSet presAssocID="{9B918673-8F9B-48E9-8F4F-1B246D3CC3A2}" presName="thinLine2b" presStyleLbl="callout" presStyleIdx="4" presStyleCnt="6"/>
      <dgm:spPr>
        <a:xfrm>
          <a:off x="2299655" y="5218528"/>
          <a:ext cx="5829328"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50E69DBE-52A2-4720-8E53-1D30ADFB8E7B}" type="pres">
      <dgm:prSet presAssocID="{9B918673-8F9B-48E9-8F4F-1B246D3CC3A2}" presName="vertSpace2b" presStyleCnt="0"/>
      <dgm:spPr/>
    </dgm:pt>
    <dgm:pt modelId="{392DBC78-89AB-41C5-BA19-CF407DD3B9A7}" type="pres">
      <dgm:prSet presAssocID="{668627EB-AF78-42EF-8B11-187FBC1217A9}" presName="thickLine" presStyleLbl="alignNode1" presStyleIdx="5" presStyleCnt="6"/>
      <dgm:spPr>
        <a:xfrm>
          <a:off x="0" y="5267366"/>
          <a:ext cx="8136904"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144E77F5-C7D3-4A9E-BEC4-367D1A5CC3B1}" type="pres">
      <dgm:prSet presAssocID="{668627EB-AF78-42EF-8B11-187FBC1217A9}" presName="horz1" presStyleCnt="0"/>
      <dgm:spPr/>
    </dgm:pt>
    <dgm:pt modelId="{1C37A192-949E-4243-AB86-6FAD251411FF}" type="pres">
      <dgm:prSet presAssocID="{668627EB-AF78-42EF-8B11-187FBC1217A9}" presName="tx1" presStyleLbl="revTx" presStyleIdx="10" presStyleCnt="12" custScaleX="157872"/>
      <dgm:spPr/>
    </dgm:pt>
    <dgm:pt modelId="{21B9C526-D177-4F84-8D29-73F43C0FD2A1}" type="pres">
      <dgm:prSet presAssocID="{668627EB-AF78-42EF-8B11-187FBC1217A9}" presName="vert1" presStyleCnt="0"/>
      <dgm:spPr/>
    </dgm:pt>
    <dgm:pt modelId="{5EBAB65D-26AE-4996-8BC0-A6CDE8F73821}" type="pres">
      <dgm:prSet presAssocID="{4B65EA54-2698-4205-9622-97776F686AB0}" presName="vertSpace2a" presStyleCnt="0"/>
      <dgm:spPr/>
    </dgm:pt>
    <dgm:pt modelId="{14773CA7-CE0C-4554-9E60-87C3D2610EAA}" type="pres">
      <dgm:prSet presAssocID="{4B65EA54-2698-4205-9622-97776F686AB0}" presName="horz2" presStyleCnt="0"/>
      <dgm:spPr/>
    </dgm:pt>
    <dgm:pt modelId="{16240CA4-5D93-45E6-AE07-2608174AC514}" type="pres">
      <dgm:prSet presAssocID="{4B65EA54-2698-4205-9622-97776F686AB0}" presName="horzSpace2" presStyleCnt="0"/>
      <dgm:spPr/>
    </dgm:pt>
    <dgm:pt modelId="{C730EB9D-688A-4EDC-8124-1C2F6007DD04}" type="pres">
      <dgm:prSet presAssocID="{4B65EA54-2698-4205-9622-97776F686AB0}" presName="tx2" presStyleLbl="revTx" presStyleIdx="11" presStyleCnt="12" custScaleY="216570"/>
      <dgm:spPr/>
    </dgm:pt>
    <dgm:pt modelId="{A331C83B-3ADD-48D8-A69C-6CFCEBCC2AC5}" type="pres">
      <dgm:prSet presAssocID="{4B65EA54-2698-4205-9622-97776F686AB0}" presName="vert2" presStyleCnt="0"/>
      <dgm:spPr/>
    </dgm:pt>
    <dgm:pt modelId="{2104BA90-0C9A-4810-ADF9-B3D9BC759842}" type="pres">
      <dgm:prSet presAssocID="{4B65EA54-2698-4205-9622-97776F686AB0}" presName="thinLine2b" presStyleLbl="callout" presStyleIdx="5" presStyleCnt="6"/>
      <dgm:spPr>
        <a:xfrm>
          <a:off x="2300719" y="6295945"/>
          <a:ext cx="5829328"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E4078B2A-B807-4810-ABF9-816967C47187}" type="pres">
      <dgm:prSet presAssocID="{4B65EA54-2698-4205-9622-97776F686AB0}" presName="vertSpace2b" presStyleCnt="0"/>
      <dgm:spPr/>
    </dgm:pt>
  </dgm:ptLst>
  <dgm:cxnLst>
    <dgm:cxn modelId="{3EEDAD0E-E6A3-4F3D-99B1-9E07F2E02759}" srcId="{0FAB7EEB-24AF-441E-94E6-68C007C59F19}" destId="{D551CD6F-E0A4-42E3-9EAD-A61DED2E08B2}" srcOrd="4" destOrd="0" parTransId="{431B298E-7131-4019-9071-9396E62872C3}" sibTransId="{69177FFD-161D-4000-BB3A-2FF6CECF7CBB}"/>
    <dgm:cxn modelId="{8C4E2E0F-6750-4227-B261-4FA39F41EB3D}" srcId="{0FAB7EEB-24AF-441E-94E6-68C007C59F19}" destId="{1D4C7503-92A2-4C08-AED6-877ADC98F981}" srcOrd="1" destOrd="0" parTransId="{240A5BA2-89C9-459F-99BE-818592C8D813}" sibTransId="{15467FCE-9480-438E-96D3-E46627EBE528}"/>
    <dgm:cxn modelId="{03E87B18-9138-1E4F-8CEE-8771BC2AD378}" type="presOf" srcId="{D551CD6F-E0A4-42E3-9EAD-A61DED2E08B2}" destId="{6FFAC0F6-9E5E-4B2F-ABDA-C0463E9D7FF3}" srcOrd="0" destOrd="0" presId="urn:microsoft.com/office/officeart/2008/layout/LinedList"/>
    <dgm:cxn modelId="{49345F19-5811-432D-A76E-DBF9D3943A32}" srcId="{0FAB7EEB-24AF-441E-94E6-68C007C59F19}" destId="{668627EB-AF78-42EF-8B11-187FBC1217A9}" srcOrd="5" destOrd="0" parTransId="{8AE41F6B-42D5-413E-B1B3-9CC5871FF87C}" sibTransId="{6BAE84B5-F43D-40C4-8ED8-4D1C8D6D7D1E}"/>
    <dgm:cxn modelId="{7FE7BE20-6DB7-4AD7-9462-2546F8CD911F}" srcId="{668627EB-AF78-42EF-8B11-187FBC1217A9}" destId="{4B65EA54-2698-4205-9622-97776F686AB0}" srcOrd="0" destOrd="0" parTransId="{EBC8C054-F476-4BF2-8C84-808981127680}" sibTransId="{BFD7F33B-B638-46B7-95BA-57FF1D772F86}"/>
    <dgm:cxn modelId="{FBB46421-4737-45E4-884A-D55123364A57}" srcId="{D551CD6F-E0A4-42E3-9EAD-A61DED2E08B2}" destId="{9B918673-8F9B-48E9-8F4F-1B246D3CC3A2}" srcOrd="0" destOrd="0" parTransId="{411A0672-94D9-454C-8286-29390470C0F1}" sibTransId="{E65C64E7-09AD-40E1-A100-4A46462CD39C}"/>
    <dgm:cxn modelId="{F8F66D26-988D-8048-86D5-ECE7F51F397C}" type="presOf" srcId="{0FAB7EEB-24AF-441E-94E6-68C007C59F19}" destId="{F65FD082-47C9-4970-B4F6-FC443DAE0611}" srcOrd="0" destOrd="0" presId="urn:microsoft.com/office/officeart/2008/layout/LinedList"/>
    <dgm:cxn modelId="{A1C9DB28-950B-2844-89F5-1135B93C721C}" type="presOf" srcId="{7938A489-23BE-44B6-A7DE-4FD7024966A2}" destId="{6B5BCC60-0989-4EEA-BC56-C2BE0C32C20F}" srcOrd="0" destOrd="0" presId="urn:microsoft.com/office/officeart/2008/layout/LinedList"/>
    <dgm:cxn modelId="{2E17A829-9EEB-494A-8537-8E3C378B904D}" type="presOf" srcId="{668627EB-AF78-42EF-8B11-187FBC1217A9}" destId="{1C37A192-949E-4243-AB86-6FAD251411FF}" srcOrd="0" destOrd="0" presId="urn:microsoft.com/office/officeart/2008/layout/LinedList"/>
    <dgm:cxn modelId="{22BDD82A-E600-A543-8551-357D0644E0DD}" type="presOf" srcId="{47F3BAE1-A8CE-4159-9438-279812907914}" destId="{B22FEDEA-9F48-481C-8D77-8E80AFE445FC}" srcOrd="0" destOrd="0" presId="urn:microsoft.com/office/officeart/2008/layout/LinedList"/>
    <dgm:cxn modelId="{120B0263-8F0B-435E-B5C8-9543417FC3FB}" srcId="{7938A489-23BE-44B6-A7DE-4FD7024966A2}" destId="{B269262F-A668-400C-9945-5A380419744A}" srcOrd="0" destOrd="0" parTransId="{22B4CA1A-24E6-4EB9-896E-561907A2B6D0}" sibTransId="{43ECC0F1-B30E-4B9A-9834-073A60F0207A}"/>
    <dgm:cxn modelId="{B253BB50-A959-0843-AEB2-85F9B21EC113}" type="presOf" srcId="{9B918673-8F9B-48E9-8F4F-1B246D3CC3A2}" destId="{5999933A-DED4-44EC-9AAF-EB9342262AFC}" srcOrd="0" destOrd="0" presId="urn:microsoft.com/office/officeart/2008/layout/LinedList"/>
    <dgm:cxn modelId="{7F7ABE7A-1E9E-2E45-BC07-3A13BEAC49AB}" type="presOf" srcId="{4D5567ED-FDF5-4EB4-8D53-D22C9B96E2EF}" destId="{9A7C4F12-69EC-4E3E-9F63-D30176BB750D}" srcOrd="0" destOrd="0" presId="urn:microsoft.com/office/officeart/2008/layout/LinedList"/>
    <dgm:cxn modelId="{7766CB87-A796-4D31-BD8F-9BDFCAA9E119}" srcId="{0FAB7EEB-24AF-441E-94E6-68C007C59F19}" destId="{0D1404BF-0214-4D3D-8FE3-AD7C71017253}" srcOrd="3" destOrd="0" parTransId="{4D9A8436-363B-4C6E-A0DC-48AA2544BA9F}" sibTransId="{8BD8FBE3-36F4-4DAC-A6A2-03B01E574E88}"/>
    <dgm:cxn modelId="{0F00DC8A-D9E5-CF44-B334-DAFD4118FD3C}" type="presOf" srcId="{B269262F-A668-400C-9945-5A380419744A}" destId="{15F5691E-BEEC-42CF-95F6-FADBB52C8322}" srcOrd="0" destOrd="0" presId="urn:microsoft.com/office/officeart/2008/layout/LinedList"/>
    <dgm:cxn modelId="{B0E44998-179C-494B-9627-303C0AF9F22F}" type="presOf" srcId="{4B65EA54-2698-4205-9622-97776F686AB0}" destId="{C730EB9D-688A-4EDC-8124-1C2F6007DD04}" srcOrd="0" destOrd="0" presId="urn:microsoft.com/office/officeart/2008/layout/LinedList"/>
    <dgm:cxn modelId="{96990599-4682-B645-9D49-D95BDBF0489C}" type="presOf" srcId="{1D4C7503-92A2-4C08-AED6-877ADC98F981}" destId="{33419C89-7EDB-4308-B8C3-7D64D9B0D356}" srcOrd="0" destOrd="0" presId="urn:microsoft.com/office/officeart/2008/layout/LinedList"/>
    <dgm:cxn modelId="{D79C1EA4-82AC-C944-A2DC-F4B22512DBFD}" type="presOf" srcId="{D1E58B5A-EE03-448D-AF61-CEE340733DB6}" destId="{6738C547-4EA8-4E43-88D3-90FD238F998A}" srcOrd="0" destOrd="0" presId="urn:microsoft.com/office/officeart/2008/layout/LinedList"/>
    <dgm:cxn modelId="{358C66A4-F30F-46DB-B8E5-92DD58552384}" srcId="{0FAB7EEB-24AF-441E-94E6-68C007C59F19}" destId="{4D5567ED-FDF5-4EB4-8D53-D22C9B96E2EF}" srcOrd="2" destOrd="0" parTransId="{E59266CB-DA7A-4F29-AF6E-669529A4A533}" sibTransId="{9E6F065B-9F2E-45D4-9F01-B69248884539}"/>
    <dgm:cxn modelId="{2C0CFDC0-9691-7D4C-8BC9-12975E550F0E}" type="presOf" srcId="{0D1404BF-0214-4D3D-8FE3-AD7C71017253}" destId="{3D757365-9931-4C22-B83C-9C74BC1172DD}" srcOrd="0" destOrd="0" presId="urn:microsoft.com/office/officeart/2008/layout/LinedList"/>
    <dgm:cxn modelId="{EB10F8CD-F10D-7B4B-8B14-44AA068C9D1E}" type="presOf" srcId="{9E92F5B6-94CD-480A-A3DD-CE7C0454512B}" destId="{1138984A-1899-42EC-9F3F-BC3B53A46326}" srcOrd="0" destOrd="0" presId="urn:microsoft.com/office/officeart/2008/layout/LinedList"/>
    <dgm:cxn modelId="{10BC07E0-91B6-4AC4-83BE-A0E24F73C5C7}" srcId="{1D4C7503-92A2-4C08-AED6-877ADC98F981}" destId="{9E92F5B6-94CD-480A-A3DD-CE7C0454512B}" srcOrd="0" destOrd="0" parTransId="{8019D24A-A747-4EF4-851E-7A1D94DE5A73}" sibTransId="{8CAD090D-9BCE-4684-A2F2-3CEB898C87FB}"/>
    <dgm:cxn modelId="{D7F4BBE8-95D2-43D4-8C69-4F87C361FC8D}" srcId="{0FAB7EEB-24AF-441E-94E6-68C007C59F19}" destId="{7938A489-23BE-44B6-A7DE-4FD7024966A2}" srcOrd="0" destOrd="0" parTransId="{5EE950BD-A4D9-4AF4-AF92-69B7D969905E}" sibTransId="{A0FE653D-1D10-4270-A4E2-8FE02E0D5343}"/>
    <dgm:cxn modelId="{2B825DF0-8849-43F5-B550-17FC84EFEF77}" srcId="{4D5567ED-FDF5-4EB4-8D53-D22C9B96E2EF}" destId="{47F3BAE1-A8CE-4159-9438-279812907914}" srcOrd="0" destOrd="0" parTransId="{95B63B2E-8556-4A51-8245-89F0483C25D5}" sibTransId="{F0FF4A8F-EB31-431C-82C9-8253E9D1E51B}"/>
    <dgm:cxn modelId="{6033FBF2-E3BB-4502-B715-4BA3EB80D63C}" srcId="{0D1404BF-0214-4D3D-8FE3-AD7C71017253}" destId="{D1E58B5A-EE03-448D-AF61-CEE340733DB6}" srcOrd="0" destOrd="0" parTransId="{2C48D44A-73F6-4CB0-889F-EFF4D148F9DC}" sibTransId="{652A9103-0BE1-4498-94B9-CF2A93B49966}"/>
    <dgm:cxn modelId="{AE760685-652E-AE4E-A7C0-7BADCC74F332}" type="presParOf" srcId="{F65FD082-47C9-4970-B4F6-FC443DAE0611}" destId="{9AA35045-DF18-471D-A954-06A0B7DD5856}" srcOrd="0" destOrd="0" presId="urn:microsoft.com/office/officeart/2008/layout/LinedList"/>
    <dgm:cxn modelId="{C4C584BB-F3FF-D641-A869-A0A7D6E94467}" type="presParOf" srcId="{F65FD082-47C9-4970-B4F6-FC443DAE0611}" destId="{F48B16D7-A2D8-45F3-A68F-E2D72A6AE5C9}" srcOrd="1" destOrd="0" presId="urn:microsoft.com/office/officeart/2008/layout/LinedList"/>
    <dgm:cxn modelId="{0D202046-1FC2-9846-B294-8419C5E2A52E}" type="presParOf" srcId="{F48B16D7-A2D8-45F3-A68F-E2D72A6AE5C9}" destId="{6B5BCC60-0989-4EEA-BC56-C2BE0C32C20F}" srcOrd="0" destOrd="0" presId="urn:microsoft.com/office/officeart/2008/layout/LinedList"/>
    <dgm:cxn modelId="{3CE1E17F-910A-994F-910C-5D177C14C5D1}" type="presParOf" srcId="{F48B16D7-A2D8-45F3-A68F-E2D72A6AE5C9}" destId="{3D4E690E-0C77-4F09-B04D-1E0C550DCDFB}" srcOrd="1" destOrd="0" presId="urn:microsoft.com/office/officeart/2008/layout/LinedList"/>
    <dgm:cxn modelId="{E1C5D9C4-3F33-E44B-B1FF-524980EFC931}" type="presParOf" srcId="{3D4E690E-0C77-4F09-B04D-1E0C550DCDFB}" destId="{5E54EED6-29A4-4CDD-99CF-99D00D9EF702}" srcOrd="0" destOrd="0" presId="urn:microsoft.com/office/officeart/2008/layout/LinedList"/>
    <dgm:cxn modelId="{48A5F323-672F-F141-B177-F38DEC96ED17}" type="presParOf" srcId="{3D4E690E-0C77-4F09-B04D-1E0C550DCDFB}" destId="{69C2C6CB-0B85-42D9-A62B-92B726138E9B}" srcOrd="1" destOrd="0" presId="urn:microsoft.com/office/officeart/2008/layout/LinedList"/>
    <dgm:cxn modelId="{C3D0C37A-6845-5C46-9A21-BD21B8C22712}" type="presParOf" srcId="{69C2C6CB-0B85-42D9-A62B-92B726138E9B}" destId="{0F0EEB37-D064-4814-8BD5-AC454700C8DD}" srcOrd="0" destOrd="0" presId="urn:microsoft.com/office/officeart/2008/layout/LinedList"/>
    <dgm:cxn modelId="{8DB5027C-1D6C-3342-8CCB-840215F5F6F9}" type="presParOf" srcId="{69C2C6CB-0B85-42D9-A62B-92B726138E9B}" destId="{15F5691E-BEEC-42CF-95F6-FADBB52C8322}" srcOrd="1" destOrd="0" presId="urn:microsoft.com/office/officeart/2008/layout/LinedList"/>
    <dgm:cxn modelId="{5FB742CA-4C67-EC4D-8477-132D697467B9}" type="presParOf" srcId="{69C2C6CB-0B85-42D9-A62B-92B726138E9B}" destId="{F4500E81-7AA5-4499-9FC9-1EE20C522F79}" srcOrd="2" destOrd="0" presId="urn:microsoft.com/office/officeart/2008/layout/LinedList"/>
    <dgm:cxn modelId="{903A024E-0537-E24C-9621-E436294FA255}" type="presParOf" srcId="{3D4E690E-0C77-4F09-B04D-1E0C550DCDFB}" destId="{2F1CD020-21D9-474D-A787-5202B93667A8}" srcOrd="2" destOrd="0" presId="urn:microsoft.com/office/officeart/2008/layout/LinedList"/>
    <dgm:cxn modelId="{20E09BAD-B316-F14F-BC96-9CB4EB76668E}" type="presParOf" srcId="{3D4E690E-0C77-4F09-B04D-1E0C550DCDFB}" destId="{FB5B8676-7A26-445C-86EA-4905DDE6860D}" srcOrd="3" destOrd="0" presId="urn:microsoft.com/office/officeart/2008/layout/LinedList"/>
    <dgm:cxn modelId="{99423AE9-838F-0D4F-B6B8-2BD10C1B7619}" type="presParOf" srcId="{F65FD082-47C9-4970-B4F6-FC443DAE0611}" destId="{B839D46A-8EE4-41C0-99F8-1B403FC5F3D1}" srcOrd="2" destOrd="0" presId="urn:microsoft.com/office/officeart/2008/layout/LinedList"/>
    <dgm:cxn modelId="{65CCE14C-EBFF-8640-A64B-B560C8614B52}" type="presParOf" srcId="{F65FD082-47C9-4970-B4F6-FC443DAE0611}" destId="{E315D7F8-3963-4905-A0C3-5F7B3F41B7A9}" srcOrd="3" destOrd="0" presId="urn:microsoft.com/office/officeart/2008/layout/LinedList"/>
    <dgm:cxn modelId="{13D50168-6DCA-994C-A8A0-B61B8AC0291C}" type="presParOf" srcId="{E315D7F8-3963-4905-A0C3-5F7B3F41B7A9}" destId="{33419C89-7EDB-4308-B8C3-7D64D9B0D356}" srcOrd="0" destOrd="0" presId="urn:microsoft.com/office/officeart/2008/layout/LinedList"/>
    <dgm:cxn modelId="{EF9D4324-A053-6A49-8D48-B92B9B18C9A0}" type="presParOf" srcId="{E315D7F8-3963-4905-A0C3-5F7B3F41B7A9}" destId="{BA8802D3-3030-4890-8669-E7A4D46512E6}" srcOrd="1" destOrd="0" presId="urn:microsoft.com/office/officeart/2008/layout/LinedList"/>
    <dgm:cxn modelId="{C45945C9-CEF3-D340-8DEF-C37A2A2C75F9}" type="presParOf" srcId="{BA8802D3-3030-4890-8669-E7A4D46512E6}" destId="{14F45FEB-091E-4570-95A8-D1B44BEF54D8}" srcOrd="0" destOrd="0" presId="urn:microsoft.com/office/officeart/2008/layout/LinedList"/>
    <dgm:cxn modelId="{BBD06454-3710-9048-9255-4E29042D7CDF}" type="presParOf" srcId="{BA8802D3-3030-4890-8669-E7A4D46512E6}" destId="{527C8E51-A815-4147-8897-CD05AE6D1CFC}" srcOrd="1" destOrd="0" presId="urn:microsoft.com/office/officeart/2008/layout/LinedList"/>
    <dgm:cxn modelId="{EB5D987E-76C0-C045-AF53-E76ACA3A79A9}" type="presParOf" srcId="{527C8E51-A815-4147-8897-CD05AE6D1CFC}" destId="{D3D86AE3-B4CD-4143-BB63-B61358EC7CDA}" srcOrd="0" destOrd="0" presId="urn:microsoft.com/office/officeart/2008/layout/LinedList"/>
    <dgm:cxn modelId="{910F1D50-0C10-1C46-8D6B-37376C1261CA}" type="presParOf" srcId="{527C8E51-A815-4147-8897-CD05AE6D1CFC}" destId="{1138984A-1899-42EC-9F3F-BC3B53A46326}" srcOrd="1" destOrd="0" presId="urn:microsoft.com/office/officeart/2008/layout/LinedList"/>
    <dgm:cxn modelId="{DB1A74A7-73E1-3E4C-A7AC-30C0B97A4A16}" type="presParOf" srcId="{527C8E51-A815-4147-8897-CD05AE6D1CFC}" destId="{9C3879F9-2299-45E2-B2D4-78A72D0B2944}" srcOrd="2" destOrd="0" presId="urn:microsoft.com/office/officeart/2008/layout/LinedList"/>
    <dgm:cxn modelId="{2FBD5EFC-A0A1-C745-90B3-8956B5E0DAAC}" type="presParOf" srcId="{BA8802D3-3030-4890-8669-E7A4D46512E6}" destId="{B1D2FCF4-D21B-4BFC-A6C9-2E0DA5C44E15}" srcOrd="2" destOrd="0" presId="urn:microsoft.com/office/officeart/2008/layout/LinedList"/>
    <dgm:cxn modelId="{39A3C11B-F4D2-1E4F-8417-FCA517AFF3F8}" type="presParOf" srcId="{BA8802D3-3030-4890-8669-E7A4D46512E6}" destId="{03484718-416C-4118-9992-DE44D43DE188}" srcOrd="3" destOrd="0" presId="urn:microsoft.com/office/officeart/2008/layout/LinedList"/>
    <dgm:cxn modelId="{EEBA6B9A-7F42-9640-8A42-374F8D7A4EF3}" type="presParOf" srcId="{F65FD082-47C9-4970-B4F6-FC443DAE0611}" destId="{5D206252-7194-479A-B385-8B9810CEF3EA}" srcOrd="4" destOrd="0" presId="urn:microsoft.com/office/officeart/2008/layout/LinedList"/>
    <dgm:cxn modelId="{7C99D48D-DB8D-1345-B410-CF28346D88E2}" type="presParOf" srcId="{F65FD082-47C9-4970-B4F6-FC443DAE0611}" destId="{CEC8D9BB-321E-4623-89DE-35064240A8D6}" srcOrd="5" destOrd="0" presId="urn:microsoft.com/office/officeart/2008/layout/LinedList"/>
    <dgm:cxn modelId="{4F0DFB0A-43F8-2546-8BEB-3849D2D94374}" type="presParOf" srcId="{CEC8D9BB-321E-4623-89DE-35064240A8D6}" destId="{9A7C4F12-69EC-4E3E-9F63-D30176BB750D}" srcOrd="0" destOrd="0" presId="urn:microsoft.com/office/officeart/2008/layout/LinedList"/>
    <dgm:cxn modelId="{DA6B4C43-A5E7-AB48-94DE-69986DF48169}" type="presParOf" srcId="{CEC8D9BB-321E-4623-89DE-35064240A8D6}" destId="{123AE48B-A0BA-422B-AD74-679F118C98B8}" srcOrd="1" destOrd="0" presId="urn:microsoft.com/office/officeart/2008/layout/LinedList"/>
    <dgm:cxn modelId="{5BF9B460-10EA-D94E-AB18-C100A7284DBF}" type="presParOf" srcId="{123AE48B-A0BA-422B-AD74-679F118C98B8}" destId="{71161E47-FA3B-456C-B9A8-DFE390739FE3}" srcOrd="0" destOrd="0" presId="urn:microsoft.com/office/officeart/2008/layout/LinedList"/>
    <dgm:cxn modelId="{22C0236D-0D63-3348-AC39-F239B76892D5}" type="presParOf" srcId="{123AE48B-A0BA-422B-AD74-679F118C98B8}" destId="{9429A2BE-FF54-4B7C-94A4-51F50FA49A67}" srcOrd="1" destOrd="0" presId="urn:microsoft.com/office/officeart/2008/layout/LinedList"/>
    <dgm:cxn modelId="{019AFEF7-21B0-8445-8A5D-110ADB8D8FDF}" type="presParOf" srcId="{9429A2BE-FF54-4B7C-94A4-51F50FA49A67}" destId="{FE2BADF2-4996-4BC1-9175-D70B323B3C63}" srcOrd="0" destOrd="0" presId="urn:microsoft.com/office/officeart/2008/layout/LinedList"/>
    <dgm:cxn modelId="{5083F385-6994-DE46-9D42-363F4E57BBD2}" type="presParOf" srcId="{9429A2BE-FF54-4B7C-94A4-51F50FA49A67}" destId="{B22FEDEA-9F48-481C-8D77-8E80AFE445FC}" srcOrd="1" destOrd="0" presId="urn:microsoft.com/office/officeart/2008/layout/LinedList"/>
    <dgm:cxn modelId="{1AE5BD4A-CC96-EB45-BB4E-910D8E8CF190}" type="presParOf" srcId="{9429A2BE-FF54-4B7C-94A4-51F50FA49A67}" destId="{47955344-89BC-4AD6-B9FC-A2EF70E0B51B}" srcOrd="2" destOrd="0" presId="urn:microsoft.com/office/officeart/2008/layout/LinedList"/>
    <dgm:cxn modelId="{2578852B-B1AA-8543-804A-16C8020248CB}" type="presParOf" srcId="{123AE48B-A0BA-422B-AD74-679F118C98B8}" destId="{179300EB-A8DC-429A-B3A6-936CE89BC4AC}" srcOrd="2" destOrd="0" presId="urn:microsoft.com/office/officeart/2008/layout/LinedList"/>
    <dgm:cxn modelId="{24F70728-EF8F-EF4B-A971-BF10AE1967ED}" type="presParOf" srcId="{123AE48B-A0BA-422B-AD74-679F118C98B8}" destId="{CB1E6709-8FAF-4A62-A980-4182BBFCB3A1}" srcOrd="3" destOrd="0" presId="urn:microsoft.com/office/officeart/2008/layout/LinedList"/>
    <dgm:cxn modelId="{048C3FD4-5825-5848-AC02-8CB684265149}" type="presParOf" srcId="{F65FD082-47C9-4970-B4F6-FC443DAE0611}" destId="{E97F0C5A-9ED8-4FCF-B534-B90B3D7D6CF1}" srcOrd="6" destOrd="0" presId="urn:microsoft.com/office/officeart/2008/layout/LinedList"/>
    <dgm:cxn modelId="{4FBE11D5-014F-6044-9726-69508DFF7439}" type="presParOf" srcId="{F65FD082-47C9-4970-B4F6-FC443DAE0611}" destId="{C6C90E27-C83F-477C-B0F1-370820CB231D}" srcOrd="7" destOrd="0" presId="urn:microsoft.com/office/officeart/2008/layout/LinedList"/>
    <dgm:cxn modelId="{6B7643A6-F3CF-F644-B606-08D6BF437D30}" type="presParOf" srcId="{C6C90E27-C83F-477C-B0F1-370820CB231D}" destId="{3D757365-9931-4C22-B83C-9C74BC1172DD}" srcOrd="0" destOrd="0" presId="urn:microsoft.com/office/officeart/2008/layout/LinedList"/>
    <dgm:cxn modelId="{F7683522-E5E8-4F45-8680-A5E49BD753FC}" type="presParOf" srcId="{C6C90E27-C83F-477C-B0F1-370820CB231D}" destId="{815A7AD6-C1FB-4DA8-89EA-325C012B0217}" srcOrd="1" destOrd="0" presId="urn:microsoft.com/office/officeart/2008/layout/LinedList"/>
    <dgm:cxn modelId="{82348FF1-FC8D-BA41-B299-843F35D97001}" type="presParOf" srcId="{815A7AD6-C1FB-4DA8-89EA-325C012B0217}" destId="{9B31DFEB-2C6E-44B4-9FED-2864134FD98C}" srcOrd="0" destOrd="0" presId="urn:microsoft.com/office/officeart/2008/layout/LinedList"/>
    <dgm:cxn modelId="{A223E3D7-561E-1E4F-B91D-8053F6FAB8A3}" type="presParOf" srcId="{815A7AD6-C1FB-4DA8-89EA-325C012B0217}" destId="{DAB7985D-94A6-4E80-823A-94C4C2991D21}" srcOrd="1" destOrd="0" presId="urn:microsoft.com/office/officeart/2008/layout/LinedList"/>
    <dgm:cxn modelId="{2B0783CE-859F-AD4E-A4A5-F9DC2C5BB47B}" type="presParOf" srcId="{DAB7985D-94A6-4E80-823A-94C4C2991D21}" destId="{DEC05A8A-7BB4-4FAF-9838-CFE181AC49BD}" srcOrd="0" destOrd="0" presId="urn:microsoft.com/office/officeart/2008/layout/LinedList"/>
    <dgm:cxn modelId="{B01C1541-8FA2-324D-86B8-6B1D4AF59B26}" type="presParOf" srcId="{DAB7985D-94A6-4E80-823A-94C4C2991D21}" destId="{6738C547-4EA8-4E43-88D3-90FD238F998A}" srcOrd="1" destOrd="0" presId="urn:microsoft.com/office/officeart/2008/layout/LinedList"/>
    <dgm:cxn modelId="{DC9BA7F5-22F8-D142-A78B-998685E7DACC}" type="presParOf" srcId="{DAB7985D-94A6-4E80-823A-94C4C2991D21}" destId="{F66C54E8-A3AE-4B87-9545-A05B22F9D95C}" srcOrd="2" destOrd="0" presId="urn:microsoft.com/office/officeart/2008/layout/LinedList"/>
    <dgm:cxn modelId="{DE9D429A-58D3-1C46-9367-E9F16BCD1DE6}" type="presParOf" srcId="{815A7AD6-C1FB-4DA8-89EA-325C012B0217}" destId="{674273EE-1986-4935-9506-F89B262FDE3E}" srcOrd="2" destOrd="0" presId="urn:microsoft.com/office/officeart/2008/layout/LinedList"/>
    <dgm:cxn modelId="{4FD216BD-5511-A849-AB2F-A2BEC408BE6F}" type="presParOf" srcId="{815A7AD6-C1FB-4DA8-89EA-325C012B0217}" destId="{08F4C9BB-355F-4214-8290-2C01CCF5111F}" srcOrd="3" destOrd="0" presId="urn:microsoft.com/office/officeart/2008/layout/LinedList"/>
    <dgm:cxn modelId="{D1F82D6C-49E7-734C-A534-88C7865BAEC6}" type="presParOf" srcId="{F65FD082-47C9-4970-B4F6-FC443DAE0611}" destId="{9DF22CCA-5B52-4BD9-94D0-176ACDEB1B53}" srcOrd="8" destOrd="0" presId="urn:microsoft.com/office/officeart/2008/layout/LinedList"/>
    <dgm:cxn modelId="{5F48A863-3AC2-B74C-A2B2-1A1F95808837}" type="presParOf" srcId="{F65FD082-47C9-4970-B4F6-FC443DAE0611}" destId="{69809059-FEF6-413A-946F-2C19047A0B81}" srcOrd="9" destOrd="0" presId="urn:microsoft.com/office/officeart/2008/layout/LinedList"/>
    <dgm:cxn modelId="{1EB5C239-4712-A34D-B3BC-09199D8E16BD}" type="presParOf" srcId="{69809059-FEF6-413A-946F-2C19047A0B81}" destId="{6FFAC0F6-9E5E-4B2F-ABDA-C0463E9D7FF3}" srcOrd="0" destOrd="0" presId="urn:microsoft.com/office/officeart/2008/layout/LinedList"/>
    <dgm:cxn modelId="{7F2BA22A-AE06-F14B-8E43-7F5E7E70308B}" type="presParOf" srcId="{69809059-FEF6-413A-946F-2C19047A0B81}" destId="{3BDDF699-6FB6-4095-91D5-EB4E039450A0}" srcOrd="1" destOrd="0" presId="urn:microsoft.com/office/officeart/2008/layout/LinedList"/>
    <dgm:cxn modelId="{6BAFD042-CE3A-3F43-B267-5A276DA6A3E7}" type="presParOf" srcId="{3BDDF699-6FB6-4095-91D5-EB4E039450A0}" destId="{01EEEE43-B48B-4EAD-BDDE-D7B298917D10}" srcOrd="0" destOrd="0" presId="urn:microsoft.com/office/officeart/2008/layout/LinedList"/>
    <dgm:cxn modelId="{5E76245C-82C5-C04C-AF2D-AA8511C2A0C7}" type="presParOf" srcId="{3BDDF699-6FB6-4095-91D5-EB4E039450A0}" destId="{92FB77EB-16A6-45A2-808A-850D08320FA9}" srcOrd="1" destOrd="0" presId="urn:microsoft.com/office/officeart/2008/layout/LinedList"/>
    <dgm:cxn modelId="{2DF5C7CD-036A-EC45-B44C-E17CC971026C}" type="presParOf" srcId="{92FB77EB-16A6-45A2-808A-850D08320FA9}" destId="{927322A4-E1B9-436E-803F-C9FE203475DD}" srcOrd="0" destOrd="0" presId="urn:microsoft.com/office/officeart/2008/layout/LinedList"/>
    <dgm:cxn modelId="{05ECE0A4-2E56-5646-93C4-2651CB4B86FE}" type="presParOf" srcId="{92FB77EB-16A6-45A2-808A-850D08320FA9}" destId="{5999933A-DED4-44EC-9AAF-EB9342262AFC}" srcOrd="1" destOrd="0" presId="urn:microsoft.com/office/officeart/2008/layout/LinedList"/>
    <dgm:cxn modelId="{EC046D8B-112F-3C40-9130-44FE2F8531B4}" type="presParOf" srcId="{92FB77EB-16A6-45A2-808A-850D08320FA9}" destId="{E90EAA43-A1D1-4366-8640-B94A33A59851}" srcOrd="2" destOrd="0" presId="urn:microsoft.com/office/officeart/2008/layout/LinedList"/>
    <dgm:cxn modelId="{E62E5EE2-5C42-3949-A5EC-D44FA3B3AB6B}" type="presParOf" srcId="{3BDDF699-6FB6-4095-91D5-EB4E039450A0}" destId="{98696F51-DBEC-4909-9239-41F083DBB16F}" srcOrd="2" destOrd="0" presId="urn:microsoft.com/office/officeart/2008/layout/LinedList"/>
    <dgm:cxn modelId="{A65F5030-1841-B145-AEBD-270DD9B2456E}" type="presParOf" srcId="{3BDDF699-6FB6-4095-91D5-EB4E039450A0}" destId="{50E69DBE-52A2-4720-8E53-1D30ADFB8E7B}" srcOrd="3" destOrd="0" presId="urn:microsoft.com/office/officeart/2008/layout/LinedList"/>
    <dgm:cxn modelId="{EA564D91-1A10-A548-9697-22EBBB588B9C}" type="presParOf" srcId="{F65FD082-47C9-4970-B4F6-FC443DAE0611}" destId="{392DBC78-89AB-41C5-BA19-CF407DD3B9A7}" srcOrd="10" destOrd="0" presId="urn:microsoft.com/office/officeart/2008/layout/LinedList"/>
    <dgm:cxn modelId="{E92DCE51-6F99-4449-A862-7965CAC9E72E}" type="presParOf" srcId="{F65FD082-47C9-4970-B4F6-FC443DAE0611}" destId="{144E77F5-C7D3-4A9E-BEC4-367D1A5CC3B1}" srcOrd="11" destOrd="0" presId="urn:microsoft.com/office/officeart/2008/layout/LinedList"/>
    <dgm:cxn modelId="{48CCC5A0-DF7D-3448-B3B9-2A5E127E44EB}" type="presParOf" srcId="{144E77F5-C7D3-4A9E-BEC4-367D1A5CC3B1}" destId="{1C37A192-949E-4243-AB86-6FAD251411FF}" srcOrd="0" destOrd="0" presId="urn:microsoft.com/office/officeart/2008/layout/LinedList"/>
    <dgm:cxn modelId="{5D3F77A1-5DA3-8248-9DF3-90CFC54F72CC}" type="presParOf" srcId="{144E77F5-C7D3-4A9E-BEC4-367D1A5CC3B1}" destId="{21B9C526-D177-4F84-8D29-73F43C0FD2A1}" srcOrd="1" destOrd="0" presId="urn:microsoft.com/office/officeart/2008/layout/LinedList"/>
    <dgm:cxn modelId="{55E411B7-FE7D-0143-AB58-B7020214980A}" type="presParOf" srcId="{21B9C526-D177-4F84-8D29-73F43C0FD2A1}" destId="{5EBAB65D-26AE-4996-8BC0-A6CDE8F73821}" srcOrd="0" destOrd="0" presId="urn:microsoft.com/office/officeart/2008/layout/LinedList"/>
    <dgm:cxn modelId="{84ECBD64-0784-6B40-90CE-144D99FD41C1}" type="presParOf" srcId="{21B9C526-D177-4F84-8D29-73F43C0FD2A1}" destId="{14773CA7-CE0C-4554-9E60-87C3D2610EAA}" srcOrd="1" destOrd="0" presId="urn:microsoft.com/office/officeart/2008/layout/LinedList"/>
    <dgm:cxn modelId="{DB7509EE-E6A0-8745-A7B3-DE1D76802C21}" type="presParOf" srcId="{14773CA7-CE0C-4554-9E60-87C3D2610EAA}" destId="{16240CA4-5D93-45E6-AE07-2608174AC514}" srcOrd="0" destOrd="0" presId="urn:microsoft.com/office/officeart/2008/layout/LinedList"/>
    <dgm:cxn modelId="{0047682B-C9BF-8041-8194-136F31075B2C}" type="presParOf" srcId="{14773CA7-CE0C-4554-9E60-87C3D2610EAA}" destId="{C730EB9D-688A-4EDC-8124-1C2F6007DD04}" srcOrd="1" destOrd="0" presId="urn:microsoft.com/office/officeart/2008/layout/LinedList"/>
    <dgm:cxn modelId="{1C9ADDD5-304F-574B-903B-EE65AAB14578}" type="presParOf" srcId="{14773CA7-CE0C-4554-9E60-87C3D2610EAA}" destId="{A331C83B-3ADD-48D8-A69C-6CFCEBCC2AC5}" srcOrd="2" destOrd="0" presId="urn:microsoft.com/office/officeart/2008/layout/LinedList"/>
    <dgm:cxn modelId="{3BA68BB5-93CB-6646-AD3F-54A567211491}" type="presParOf" srcId="{21B9C526-D177-4F84-8D29-73F43C0FD2A1}" destId="{2104BA90-0C9A-4810-ADF9-B3D9BC759842}" srcOrd="2" destOrd="0" presId="urn:microsoft.com/office/officeart/2008/layout/LinedList"/>
    <dgm:cxn modelId="{FF004D89-A6CA-D043-88FD-EFDA277C1422}" type="presParOf" srcId="{21B9C526-D177-4F84-8D29-73F43C0FD2A1}" destId="{E4078B2A-B807-4810-ABF9-816967C4718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5DAAB-F47D-4DFA-9B0C-A63771F998E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F48E557E-695E-4BC2-B595-A367542BAFDD}">
      <dgm:prSet phldrT="[Metin]"/>
      <dgm:spPr/>
      <dgm:t>
        <a:bodyPr/>
        <a:lstStyle/>
        <a:p>
          <a:r>
            <a:rPr lang="tr-TR" b="1" i="1" dirty="0"/>
            <a:t>1- Problemi Belirleme</a:t>
          </a:r>
          <a:endParaRPr lang="tr-TR" dirty="0"/>
        </a:p>
      </dgm:t>
    </dgm:pt>
    <dgm:pt modelId="{596D13AD-AF9D-4F9F-8D6A-03F0CDBF120D}" type="parTrans" cxnId="{3D708529-E455-4272-AB39-33E172628679}">
      <dgm:prSet/>
      <dgm:spPr/>
      <dgm:t>
        <a:bodyPr/>
        <a:lstStyle/>
        <a:p>
          <a:endParaRPr lang="tr-TR"/>
        </a:p>
      </dgm:t>
    </dgm:pt>
    <dgm:pt modelId="{A86CCD63-6939-4221-A913-D11E04F64F92}" type="sibTrans" cxnId="{3D708529-E455-4272-AB39-33E172628679}">
      <dgm:prSet/>
      <dgm:spPr/>
      <dgm:t>
        <a:bodyPr/>
        <a:lstStyle/>
        <a:p>
          <a:endParaRPr lang="tr-TR"/>
        </a:p>
      </dgm:t>
    </dgm:pt>
    <dgm:pt modelId="{26F27D49-DA5C-46F4-9B3B-8D5BBE432D6B}">
      <dgm:prSet phldrT="[Metin]" custT="1"/>
      <dgm:spPr/>
      <dgm:t>
        <a:bodyPr/>
        <a:lstStyle/>
        <a:p>
          <a:r>
            <a:rPr lang="tr-TR" sz="1200" dirty="0"/>
            <a:t>NE? </a:t>
          </a:r>
          <a:r>
            <a:rPr lang="tr-TR" sz="1200" dirty="0">
              <a:solidFill>
                <a:srgbClr val="FF0000"/>
              </a:solidFill>
            </a:rPr>
            <a:t>Problem nedir </a:t>
          </a:r>
          <a:r>
            <a:rPr lang="tr-TR" sz="1200" dirty="0"/>
            <a:t>veya neye ihtiyaç vardır?</a:t>
          </a:r>
        </a:p>
        <a:p>
          <a:r>
            <a:rPr lang="tr-TR" sz="1200" dirty="0"/>
            <a:t>KİM? </a:t>
          </a:r>
          <a:r>
            <a:rPr lang="tr-TR" sz="1200" dirty="0">
              <a:solidFill>
                <a:srgbClr val="FF0000"/>
              </a:solidFill>
            </a:rPr>
            <a:t>Kimin problemi veya kimin ihtiyacı </a:t>
          </a:r>
          <a:r>
            <a:rPr lang="tr-TR" sz="1200" dirty="0"/>
            <a:t>var?</a:t>
          </a:r>
        </a:p>
        <a:p>
          <a:r>
            <a:rPr lang="tr-TR" sz="1200" dirty="0"/>
            <a:t>NEDEN? </a:t>
          </a:r>
          <a:r>
            <a:rPr lang="tr-TR" sz="1200" dirty="0">
              <a:solidFill>
                <a:srgbClr val="FF0000"/>
              </a:solidFill>
            </a:rPr>
            <a:t>Bu problemi çözmek neden önemli</a:t>
          </a:r>
          <a:r>
            <a:rPr lang="tr-TR" sz="1200" dirty="0"/>
            <a:t>?</a:t>
          </a:r>
        </a:p>
        <a:p>
          <a:endParaRPr lang="tr-TR" sz="1200" dirty="0"/>
        </a:p>
      </dgm:t>
    </dgm:pt>
    <dgm:pt modelId="{1591EFC8-9AD6-43E2-B0EE-D03E739D4E2C}" type="parTrans" cxnId="{2D7B6542-FD9C-4EFE-9CE5-9B079534E9DC}">
      <dgm:prSet/>
      <dgm:spPr/>
      <dgm:t>
        <a:bodyPr/>
        <a:lstStyle/>
        <a:p>
          <a:endParaRPr lang="tr-TR"/>
        </a:p>
      </dgm:t>
    </dgm:pt>
    <dgm:pt modelId="{6ADE9F95-2244-412B-9579-B2002A424E45}" type="sibTrans" cxnId="{2D7B6542-FD9C-4EFE-9CE5-9B079534E9DC}">
      <dgm:prSet/>
      <dgm:spPr/>
      <dgm:t>
        <a:bodyPr/>
        <a:lstStyle/>
        <a:p>
          <a:endParaRPr lang="tr-TR"/>
        </a:p>
      </dgm:t>
    </dgm:pt>
    <dgm:pt modelId="{C05DF01B-4F0C-42A8-B597-6EF8FB165C0B}">
      <dgm:prSet phldrT="[Metin]"/>
      <dgm:spPr/>
      <dgm:t>
        <a:bodyPr/>
        <a:lstStyle/>
        <a:p>
          <a:r>
            <a:rPr lang="tr-TR" b="1" i="1" dirty="0"/>
            <a:t>2- Problemi Araştırma</a:t>
          </a:r>
          <a:endParaRPr lang="tr-TR" dirty="0"/>
        </a:p>
      </dgm:t>
    </dgm:pt>
    <dgm:pt modelId="{27BB28AA-5869-4F25-952D-EA4A2BA2F2C2}" type="parTrans" cxnId="{84A750B6-010A-4FB8-AA98-CA5DA8963C7D}">
      <dgm:prSet/>
      <dgm:spPr/>
      <dgm:t>
        <a:bodyPr/>
        <a:lstStyle/>
        <a:p>
          <a:endParaRPr lang="tr-TR"/>
        </a:p>
      </dgm:t>
    </dgm:pt>
    <dgm:pt modelId="{C8B757A2-10F8-49EF-B9E0-66AEF688CDCD}" type="sibTrans" cxnId="{84A750B6-010A-4FB8-AA98-CA5DA8963C7D}">
      <dgm:prSet/>
      <dgm:spPr/>
      <dgm:t>
        <a:bodyPr/>
        <a:lstStyle/>
        <a:p>
          <a:endParaRPr lang="tr-TR"/>
        </a:p>
      </dgm:t>
    </dgm:pt>
    <dgm:pt modelId="{B41D45A8-EEFD-41EA-BD95-4FEB172703FA}">
      <dgm:prSet phldrT="[Metin]" custT="1"/>
      <dgm:spPr/>
      <dgm:t>
        <a:bodyPr/>
        <a:lstStyle/>
        <a:p>
          <a:r>
            <a:rPr lang="tr-TR" sz="1200" dirty="0"/>
            <a:t>Mevcut veya olası ürünün kullanıcıları ve müşterileri kimlerdir?</a:t>
          </a:r>
        </a:p>
        <a:p>
          <a:r>
            <a:rPr lang="tr-TR" sz="1200" dirty="0">
              <a:solidFill>
                <a:srgbClr val="FF0000"/>
              </a:solidFill>
            </a:rPr>
            <a:t>Mevcut çözümler </a:t>
          </a:r>
          <a:r>
            <a:rPr lang="tr-TR" sz="1200" dirty="0"/>
            <a:t>nedir?</a:t>
          </a:r>
        </a:p>
      </dgm:t>
    </dgm:pt>
    <dgm:pt modelId="{FE9C9EDC-DEEF-4088-8CB7-86B09D35D070}" type="parTrans" cxnId="{00DCCD37-5FE7-49CC-966F-B87A2A00972B}">
      <dgm:prSet/>
      <dgm:spPr/>
      <dgm:t>
        <a:bodyPr/>
        <a:lstStyle/>
        <a:p>
          <a:endParaRPr lang="tr-TR"/>
        </a:p>
      </dgm:t>
    </dgm:pt>
    <dgm:pt modelId="{FE78CCA2-1E3E-48A0-9C46-E0512EBE5FF7}" type="sibTrans" cxnId="{00DCCD37-5FE7-49CC-966F-B87A2A00972B}">
      <dgm:prSet/>
      <dgm:spPr/>
      <dgm:t>
        <a:bodyPr/>
        <a:lstStyle/>
        <a:p>
          <a:endParaRPr lang="tr-TR"/>
        </a:p>
      </dgm:t>
    </dgm:pt>
    <dgm:pt modelId="{B4655071-CBA5-483A-AE5A-C0E96C53CC6A}">
      <dgm:prSet phldrT="[Metin]"/>
      <dgm:spPr/>
      <dgm:t>
        <a:bodyPr/>
        <a:lstStyle/>
        <a:p>
          <a:r>
            <a:rPr lang="tr-TR" b="1" i="1" dirty="0"/>
            <a:t>3- Gereksinimleri Belirleme</a:t>
          </a:r>
          <a:endParaRPr lang="tr-TR" dirty="0"/>
        </a:p>
      </dgm:t>
    </dgm:pt>
    <dgm:pt modelId="{A30C4459-3E11-49C5-8AAD-9BE594B5D951}" type="parTrans" cxnId="{0A3AAF70-4B0D-444F-B26D-BFCEC0B73F41}">
      <dgm:prSet/>
      <dgm:spPr/>
      <dgm:t>
        <a:bodyPr/>
        <a:lstStyle/>
        <a:p>
          <a:endParaRPr lang="tr-TR"/>
        </a:p>
      </dgm:t>
    </dgm:pt>
    <dgm:pt modelId="{C02A47F6-21BF-4820-9752-0A17E68B8586}" type="sibTrans" cxnId="{0A3AAF70-4B0D-444F-B26D-BFCEC0B73F41}">
      <dgm:prSet/>
      <dgm:spPr/>
      <dgm:t>
        <a:bodyPr/>
        <a:lstStyle/>
        <a:p>
          <a:endParaRPr lang="tr-TR"/>
        </a:p>
      </dgm:t>
    </dgm:pt>
    <dgm:pt modelId="{A06A313B-CFE4-496F-A16C-38FAB5592F10}">
      <dgm:prSet phldrT="[Metin]" custT="1"/>
      <dgm:spPr/>
      <dgm:t>
        <a:bodyPr/>
        <a:lstStyle/>
        <a:p>
          <a:r>
            <a:rPr lang="tr-TR" sz="1200" dirty="0"/>
            <a:t>Öğrenciler, gereksinimleri belirlemek için hedefledikleri tasarıma </a:t>
          </a:r>
          <a:r>
            <a:rPr lang="tr-TR" sz="1200" u="none" dirty="0"/>
            <a:t>benzer </a:t>
          </a:r>
          <a:r>
            <a:rPr lang="tr-TR" sz="1200" i="1" u="none" dirty="0"/>
            <a:t>mevcut çözümlerin temel özelliklerini analiz etmelilerdir</a:t>
          </a:r>
          <a:r>
            <a:rPr lang="tr-TR" sz="1200" u="none" dirty="0"/>
            <a:t>.</a:t>
          </a:r>
        </a:p>
      </dgm:t>
    </dgm:pt>
    <dgm:pt modelId="{301AD743-6CC5-4790-8F0D-D18D3ACF40AB}" type="parTrans" cxnId="{D619E3A9-95E6-4BE1-A6C8-AB291DBD7BB5}">
      <dgm:prSet/>
      <dgm:spPr/>
      <dgm:t>
        <a:bodyPr/>
        <a:lstStyle/>
        <a:p>
          <a:endParaRPr lang="tr-TR"/>
        </a:p>
      </dgm:t>
    </dgm:pt>
    <dgm:pt modelId="{F4D9F961-A7B8-4FCF-BD40-ECA37A385451}" type="sibTrans" cxnId="{D619E3A9-95E6-4BE1-A6C8-AB291DBD7BB5}">
      <dgm:prSet/>
      <dgm:spPr/>
      <dgm:t>
        <a:bodyPr/>
        <a:lstStyle/>
        <a:p>
          <a:endParaRPr lang="tr-TR"/>
        </a:p>
      </dgm:t>
    </dgm:pt>
    <dgm:pt modelId="{C9D2FFBA-005E-4825-A1A5-1B8E11B9812D}">
      <dgm:prSet phldrT="[Metin]"/>
      <dgm:spPr/>
      <dgm:t>
        <a:bodyPr/>
        <a:lstStyle/>
        <a:p>
          <a:r>
            <a:rPr lang="tr-TR" b="1" i="1" dirty="0"/>
            <a:t>4- Olası Çözümler Geliştirme</a:t>
          </a:r>
          <a:endParaRPr lang="tr-TR" dirty="0"/>
        </a:p>
      </dgm:t>
    </dgm:pt>
    <dgm:pt modelId="{F97AEFC2-0D7B-4FB2-9EF6-2E01E7757458}" type="parTrans" cxnId="{6D9EAA67-6746-401D-AECB-E1359AC0EF27}">
      <dgm:prSet/>
      <dgm:spPr/>
      <dgm:t>
        <a:bodyPr/>
        <a:lstStyle/>
        <a:p>
          <a:endParaRPr lang="tr-TR"/>
        </a:p>
      </dgm:t>
    </dgm:pt>
    <dgm:pt modelId="{7DB27C7F-41B3-457F-A4AD-25C818E57C6F}" type="sibTrans" cxnId="{6D9EAA67-6746-401D-AECB-E1359AC0EF27}">
      <dgm:prSet/>
      <dgm:spPr/>
      <dgm:t>
        <a:bodyPr/>
        <a:lstStyle/>
        <a:p>
          <a:endParaRPr lang="tr-TR"/>
        </a:p>
      </dgm:t>
    </dgm:pt>
    <dgm:pt modelId="{F4314483-35D4-4F75-96A0-21DE5E58CE48}">
      <dgm:prSet phldrT="[Metin]" custT="1"/>
      <dgm:spPr/>
      <dgm:t>
        <a:bodyPr/>
        <a:lstStyle/>
        <a:p>
          <a:r>
            <a:rPr lang="tr-TR" sz="1200" u="none" dirty="0"/>
            <a:t>İyi bir tasarımcı </a:t>
          </a:r>
          <a:r>
            <a:rPr lang="tr-TR" sz="1200" i="1" u="none" dirty="0">
              <a:solidFill>
                <a:srgbClr val="FF0000"/>
              </a:solidFill>
            </a:rPr>
            <a:t>birden fazla çözüm</a:t>
          </a:r>
          <a:r>
            <a:rPr lang="tr-TR" sz="1200" i="1" u="none" dirty="0"/>
            <a:t> bulmaya çalışır</a:t>
          </a:r>
          <a:r>
            <a:rPr lang="tr-TR" sz="1200" dirty="0"/>
            <a:t>.</a:t>
          </a:r>
        </a:p>
      </dgm:t>
    </dgm:pt>
    <dgm:pt modelId="{AAD1AD79-309F-414A-BC08-49A3DC47D969}" type="parTrans" cxnId="{1A775785-235D-4EE2-A679-EA80CA46FFEA}">
      <dgm:prSet/>
      <dgm:spPr/>
      <dgm:t>
        <a:bodyPr/>
        <a:lstStyle/>
        <a:p>
          <a:endParaRPr lang="tr-TR"/>
        </a:p>
      </dgm:t>
    </dgm:pt>
    <dgm:pt modelId="{2AA1D108-474B-401F-A830-3670862E961E}" type="sibTrans" cxnId="{1A775785-235D-4EE2-A679-EA80CA46FFEA}">
      <dgm:prSet/>
      <dgm:spPr/>
      <dgm:t>
        <a:bodyPr/>
        <a:lstStyle/>
        <a:p>
          <a:endParaRPr lang="tr-TR"/>
        </a:p>
      </dgm:t>
    </dgm:pt>
    <dgm:pt modelId="{5F3B2DF8-8A35-4E70-837A-8E212EF1601E}">
      <dgm:prSet phldrT="[Metin]"/>
      <dgm:spPr/>
      <dgm:t>
        <a:bodyPr/>
        <a:lstStyle/>
        <a:p>
          <a:r>
            <a:rPr lang="tr-TR" b="1" i="1" dirty="0"/>
            <a:t>5- En İyi Çözümü Seçme</a:t>
          </a:r>
          <a:endParaRPr lang="tr-TR" dirty="0"/>
        </a:p>
      </dgm:t>
    </dgm:pt>
    <dgm:pt modelId="{79D43BCA-B44C-46E5-AE88-ADEE28CA782F}" type="parTrans" cxnId="{F3F8E823-28F4-45E7-915D-0007A09BC7FE}">
      <dgm:prSet/>
      <dgm:spPr/>
      <dgm:t>
        <a:bodyPr/>
        <a:lstStyle/>
        <a:p>
          <a:endParaRPr lang="tr-TR"/>
        </a:p>
      </dgm:t>
    </dgm:pt>
    <dgm:pt modelId="{49327BC3-5324-454C-A66D-60ED46C1C6DD}" type="sibTrans" cxnId="{F3F8E823-28F4-45E7-915D-0007A09BC7FE}">
      <dgm:prSet/>
      <dgm:spPr/>
      <dgm:t>
        <a:bodyPr/>
        <a:lstStyle/>
        <a:p>
          <a:endParaRPr lang="tr-TR"/>
        </a:p>
      </dgm:t>
    </dgm:pt>
    <dgm:pt modelId="{325ED08E-DC9D-499F-8006-DF9300B1A513}">
      <dgm:prSet phldrT="[Metin]" custT="1"/>
      <dgm:spPr/>
      <dgm:t>
        <a:bodyPr/>
        <a:lstStyle/>
        <a:p>
          <a:r>
            <a:rPr lang="tr-TR" sz="1200" dirty="0"/>
            <a:t>Öğrenciler, buldukları </a:t>
          </a:r>
          <a:r>
            <a:rPr lang="tr-TR" sz="1200" i="0" u="none" dirty="0">
              <a:solidFill>
                <a:srgbClr val="FF0000"/>
              </a:solidFill>
            </a:rPr>
            <a:t>çözüm alternatiflerinin tasarım gereksinimlerini karşılayıp karşılamadığını kontrol etmelilerdir.</a:t>
          </a:r>
        </a:p>
      </dgm:t>
    </dgm:pt>
    <dgm:pt modelId="{A59184F5-8DA6-4604-A028-9C093A483640}" type="parTrans" cxnId="{C5BDBFB5-8926-4061-AF47-E53984602E9B}">
      <dgm:prSet/>
      <dgm:spPr/>
      <dgm:t>
        <a:bodyPr/>
        <a:lstStyle/>
        <a:p>
          <a:endParaRPr lang="tr-TR"/>
        </a:p>
      </dgm:t>
    </dgm:pt>
    <dgm:pt modelId="{365F7F80-D47A-4AC8-824E-67284A4407A7}" type="sibTrans" cxnId="{C5BDBFB5-8926-4061-AF47-E53984602E9B}">
      <dgm:prSet/>
      <dgm:spPr/>
      <dgm:t>
        <a:bodyPr/>
        <a:lstStyle/>
        <a:p>
          <a:endParaRPr lang="tr-TR"/>
        </a:p>
      </dgm:t>
    </dgm:pt>
    <dgm:pt modelId="{0CED8F81-A12B-4F74-A0C2-18383CF46709}">
      <dgm:prSet phldrT="[Metin]"/>
      <dgm:spPr/>
      <dgm:t>
        <a:bodyPr/>
        <a:lstStyle/>
        <a:p>
          <a:r>
            <a:rPr lang="tr-TR" b="1" i="1" dirty="0"/>
            <a:t>6- Prototip Oluşturma/Yapılandırma</a:t>
          </a:r>
          <a:endParaRPr lang="tr-TR" dirty="0"/>
        </a:p>
      </dgm:t>
    </dgm:pt>
    <dgm:pt modelId="{E7B65899-59B1-45E9-8379-3C9F74B7EFC1}" type="parTrans" cxnId="{83A50367-9919-4633-8CBA-D360E3627DFD}">
      <dgm:prSet/>
      <dgm:spPr/>
      <dgm:t>
        <a:bodyPr/>
        <a:lstStyle/>
        <a:p>
          <a:endParaRPr lang="tr-TR"/>
        </a:p>
      </dgm:t>
    </dgm:pt>
    <dgm:pt modelId="{F9BCD763-8E69-4670-9635-02507AAEC0E3}" type="sibTrans" cxnId="{83A50367-9919-4633-8CBA-D360E3627DFD}">
      <dgm:prSet/>
      <dgm:spPr/>
      <dgm:t>
        <a:bodyPr/>
        <a:lstStyle/>
        <a:p>
          <a:endParaRPr lang="tr-TR"/>
        </a:p>
      </dgm:t>
    </dgm:pt>
    <dgm:pt modelId="{40D0D2E3-919B-409C-8C5A-611FECDEB6BE}">
      <dgm:prSet phldrT="[Metin]" custT="1"/>
      <dgm:spPr/>
      <dgm:t>
        <a:bodyPr/>
        <a:lstStyle/>
        <a:p>
          <a:r>
            <a:rPr lang="tr-TR" sz="1200" i="1" u="sng" dirty="0"/>
            <a:t>Prototip</a:t>
          </a:r>
          <a:r>
            <a:rPr lang="tr-TR" sz="1200" dirty="0"/>
            <a:t>, son ürünün geliştirilmesinde önemli bir adımdır. </a:t>
          </a:r>
        </a:p>
      </dgm:t>
    </dgm:pt>
    <dgm:pt modelId="{CD1564B4-B10D-448A-B2A2-B9D5EC95A364}" type="parTrans" cxnId="{589231E1-F797-4C86-84DC-B2BF5E7298C1}">
      <dgm:prSet/>
      <dgm:spPr/>
      <dgm:t>
        <a:bodyPr/>
        <a:lstStyle/>
        <a:p>
          <a:endParaRPr lang="tr-TR"/>
        </a:p>
      </dgm:t>
    </dgm:pt>
    <dgm:pt modelId="{D9E05235-81EA-4EA7-9153-80B441590723}" type="sibTrans" cxnId="{589231E1-F797-4C86-84DC-B2BF5E7298C1}">
      <dgm:prSet/>
      <dgm:spPr/>
      <dgm:t>
        <a:bodyPr/>
        <a:lstStyle/>
        <a:p>
          <a:endParaRPr lang="tr-TR"/>
        </a:p>
      </dgm:t>
    </dgm:pt>
    <dgm:pt modelId="{C9835E09-09E2-4651-92D6-19E038D9CE26}">
      <dgm:prSet phldrT="[Metin]"/>
      <dgm:spPr/>
      <dgm:t>
        <a:bodyPr/>
        <a:lstStyle/>
        <a:p>
          <a:r>
            <a:rPr lang="tr-TR" b="1" i="1" dirty="0"/>
            <a:t>7- Çözümleri Test Etme ve Değerlendirme</a:t>
          </a:r>
          <a:endParaRPr lang="tr-TR" dirty="0"/>
        </a:p>
      </dgm:t>
    </dgm:pt>
    <dgm:pt modelId="{D7103648-0E64-4A29-9AA7-B90563B9AABF}" type="parTrans" cxnId="{A0BA410C-2525-4C81-9E9E-EED05185AFC8}">
      <dgm:prSet/>
      <dgm:spPr/>
      <dgm:t>
        <a:bodyPr/>
        <a:lstStyle/>
        <a:p>
          <a:endParaRPr lang="tr-TR"/>
        </a:p>
      </dgm:t>
    </dgm:pt>
    <dgm:pt modelId="{A744FBF8-32E1-4383-A215-96F640DBE9CB}" type="sibTrans" cxnId="{A0BA410C-2525-4C81-9E9E-EED05185AFC8}">
      <dgm:prSet/>
      <dgm:spPr/>
      <dgm:t>
        <a:bodyPr/>
        <a:lstStyle/>
        <a:p>
          <a:endParaRPr lang="tr-TR"/>
        </a:p>
      </dgm:t>
    </dgm:pt>
    <dgm:pt modelId="{E73E69A5-EA90-4C15-90C6-C34A5C1204F8}">
      <dgm:prSet phldrT="[Metin]" custT="1"/>
      <dgm:spPr/>
      <dgm:t>
        <a:bodyPr/>
        <a:lstStyle/>
        <a:p>
          <a:r>
            <a:rPr lang="tr-TR" sz="1200" dirty="0"/>
            <a:t>Öğrencilerin alt proje başlangıcında belirlen problemin çözümü için geliştirdiği tasarımı </a:t>
          </a:r>
          <a:r>
            <a:rPr lang="tr-TR" sz="1200" i="1" u="none" dirty="0">
              <a:solidFill>
                <a:srgbClr val="FF0000"/>
              </a:solidFill>
            </a:rPr>
            <a:t>test ederek değerlendirmelilerdir</a:t>
          </a:r>
          <a:r>
            <a:rPr lang="tr-TR" sz="1200" u="none" dirty="0">
              <a:solidFill>
                <a:srgbClr val="FF0000"/>
              </a:solidFill>
            </a:rPr>
            <a:t>.</a:t>
          </a:r>
        </a:p>
      </dgm:t>
    </dgm:pt>
    <dgm:pt modelId="{3C9EE67F-9791-4A8A-9E47-3D63468A4439}" type="parTrans" cxnId="{177121FC-E828-451B-8529-DF41933384E1}">
      <dgm:prSet/>
      <dgm:spPr/>
      <dgm:t>
        <a:bodyPr/>
        <a:lstStyle/>
        <a:p>
          <a:endParaRPr lang="tr-TR"/>
        </a:p>
      </dgm:t>
    </dgm:pt>
    <dgm:pt modelId="{4178D6B0-9096-41F6-BE5A-A11ABB9AC5DA}" type="sibTrans" cxnId="{177121FC-E828-451B-8529-DF41933384E1}">
      <dgm:prSet/>
      <dgm:spPr/>
      <dgm:t>
        <a:bodyPr/>
        <a:lstStyle/>
        <a:p>
          <a:endParaRPr lang="tr-TR"/>
        </a:p>
      </dgm:t>
    </dgm:pt>
    <dgm:pt modelId="{59722624-803E-430C-9DEC-04AD7CAAA83A}">
      <dgm:prSet phldrT="[Metin]"/>
      <dgm:spPr/>
      <dgm:t>
        <a:bodyPr/>
        <a:lstStyle/>
        <a:p>
          <a:r>
            <a:rPr lang="tr-TR" b="1" i="1" dirty="0"/>
            <a:t>8- Sonuçları </a:t>
          </a:r>
          <a:r>
            <a:rPr lang="tr-TR" b="1" i="1" dirty="0" err="1"/>
            <a:t>Raporlaştırma</a:t>
          </a:r>
          <a:endParaRPr lang="tr-TR" dirty="0"/>
        </a:p>
      </dgm:t>
    </dgm:pt>
    <dgm:pt modelId="{8A51EAE6-F1C9-49FD-B4C0-4FC9A369C3DC}" type="parTrans" cxnId="{5C1E44F6-2312-4155-B857-078C72220054}">
      <dgm:prSet/>
      <dgm:spPr/>
      <dgm:t>
        <a:bodyPr/>
        <a:lstStyle/>
        <a:p>
          <a:endParaRPr lang="tr-TR"/>
        </a:p>
      </dgm:t>
    </dgm:pt>
    <dgm:pt modelId="{E50B4A41-EE9B-473B-8488-B5973390BBA3}" type="sibTrans" cxnId="{5C1E44F6-2312-4155-B857-078C72220054}">
      <dgm:prSet/>
      <dgm:spPr/>
      <dgm:t>
        <a:bodyPr/>
        <a:lstStyle/>
        <a:p>
          <a:endParaRPr lang="tr-TR"/>
        </a:p>
      </dgm:t>
    </dgm:pt>
    <dgm:pt modelId="{1DA73845-A0F7-4CE2-AFF1-6A42D81E57C9}">
      <dgm:prSet phldrT="[Metin]" custT="1"/>
      <dgm:spPr/>
      <dgm:t>
        <a:bodyPr/>
        <a:lstStyle/>
        <a:p>
          <a:r>
            <a:rPr lang="tr-TR" sz="1200" dirty="0"/>
            <a:t>Öğrencilerin alt projelerini tamamlamak için sonuçlarını paylaşmalılardır.</a:t>
          </a:r>
        </a:p>
      </dgm:t>
    </dgm:pt>
    <dgm:pt modelId="{C3A64697-6E81-4114-B028-10E35DCFA8A5}" type="sibTrans" cxnId="{6C94E1BF-5FD7-4FF7-825A-642D4E5451F0}">
      <dgm:prSet/>
      <dgm:spPr/>
      <dgm:t>
        <a:bodyPr/>
        <a:lstStyle/>
        <a:p>
          <a:endParaRPr lang="tr-TR"/>
        </a:p>
      </dgm:t>
    </dgm:pt>
    <dgm:pt modelId="{1DA4E9EE-1DC3-44CA-957C-B10EF8F17FAD}" type="parTrans" cxnId="{6C94E1BF-5FD7-4FF7-825A-642D4E5451F0}">
      <dgm:prSet/>
      <dgm:spPr/>
      <dgm:t>
        <a:bodyPr/>
        <a:lstStyle/>
        <a:p>
          <a:endParaRPr lang="tr-TR"/>
        </a:p>
      </dgm:t>
    </dgm:pt>
    <dgm:pt modelId="{35D81083-3D18-4646-AAFA-FD23457DE3D6}" type="pres">
      <dgm:prSet presAssocID="{F5F5DAAB-F47D-4DFA-9B0C-A63771F998ED}" presName="vert0" presStyleCnt="0">
        <dgm:presLayoutVars>
          <dgm:dir/>
          <dgm:animOne val="branch"/>
          <dgm:animLvl val="lvl"/>
        </dgm:presLayoutVars>
      </dgm:prSet>
      <dgm:spPr/>
    </dgm:pt>
    <dgm:pt modelId="{4BF9BACA-0A74-4C6A-AC71-93C681F2CE9A}" type="pres">
      <dgm:prSet presAssocID="{F48E557E-695E-4BC2-B595-A367542BAFDD}" presName="thickLine" presStyleLbl="alignNode1" presStyleIdx="0" presStyleCnt="8"/>
      <dgm:spPr/>
    </dgm:pt>
    <dgm:pt modelId="{3A8AAFD2-7A5C-408A-9335-CEE043685931}" type="pres">
      <dgm:prSet presAssocID="{F48E557E-695E-4BC2-B595-A367542BAFDD}" presName="horz1" presStyleCnt="0"/>
      <dgm:spPr/>
    </dgm:pt>
    <dgm:pt modelId="{B682C241-5CB5-46DF-B730-E6BFA5450C78}" type="pres">
      <dgm:prSet presAssocID="{F48E557E-695E-4BC2-B595-A367542BAFDD}" presName="tx1" presStyleLbl="revTx" presStyleIdx="0" presStyleCnt="16"/>
      <dgm:spPr/>
    </dgm:pt>
    <dgm:pt modelId="{734A4BE8-8D36-45B6-A632-F1FEA5D17F50}" type="pres">
      <dgm:prSet presAssocID="{F48E557E-695E-4BC2-B595-A367542BAFDD}" presName="vert1" presStyleCnt="0"/>
      <dgm:spPr/>
    </dgm:pt>
    <dgm:pt modelId="{E9D3A403-8BCE-4195-8846-E0FC9714B2B8}" type="pres">
      <dgm:prSet presAssocID="{26F27D49-DA5C-46F4-9B3B-8D5BBE432D6B}" presName="vertSpace2a" presStyleCnt="0"/>
      <dgm:spPr/>
    </dgm:pt>
    <dgm:pt modelId="{B3F60A82-3D79-464D-86D0-EBD7EB1748C0}" type="pres">
      <dgm:prSet presAssocID="{26F27D49-DA5C-46F4-9B3B-8D5BBE432D6B}" presName="horz2" presStyleCnt="0"/>
      <dgm:spPr/>
    </dgm:pt>
    <dgm:pt modelId="{4D5B1772-E4C7-4FEF-A42B-80DC77869FFC}" type="pres">
      <dgm:prSet presAssocID="{26F27D49-DA5C-46F4-9B3B-8D5BBE432D6B}" presName="horzSpace2" presStyleCnt="0"/>
      <dgm:spPr/>
    </dgm:pt>
    <dgm:pt modelId="{13251698-891E-4297-A436-9DC8F709A3E6}" type="pres">
      <dgm:prSet presAssocID="{26F27D49-DA5C-46F4-9B3B-8D5BBE432D6B}" presName="tx2" presStyleLbl="revTx" presStyleIdx="1" presStyleCnt="16" custScaleY="956839" custLinFactY="-143493" custLinFactNeighborX="-2408" custLinFactNeighborY="-200000"/>
      <dgm:spPr/>
    </dgm:pt>
    <dgm:pt modelId="{7B2A3D49-EE81-41A0-A496-EA2A581D8506}" type="pres">
      <dgm:prSet presAssocID="{26F27D49-DA5C-46F4-9B3B-8D5BBE432D6B}" presName="vert2" presStyleCnt="0"/>
      <dgm:spPr/>
    </dgm:pt>
    <dgm:pt modelId="{0AF60919-54A5-4296-AF16-D71F1EF9E0BB}" type="pres">
      <dgm:prSet presAssocID="{26F27D49-DA5C-46F4-9B3B-8D5BBE432D6B}" presName="thinLine2b" presStyleLbl="callout" presStyleIdx="0" presStyleCnt="8"/>
      <dgm:spPr/>
    </dgm:pt>
    <dgm:pt modelId="{0678BDB5-E23F-4E6C-B474-B0C4934658B9}" type="pres">
      <dgm:prSet presAssocID="{26F27D49-DA5C-46F4-9B3B-8D5BBE432D6B}" presName="vertSpace2b" presStyleCnt="0"/>
      <dgm:spPr/>
    </dgm:pt>
    <dgm:pt modelId="{4D844645-0698-4B6F-99F1-751D120483EF}" type="pres">
      <dgm:prSet presAssocID="{C05DF01B-4F0C-42A8-B597-6EF8FB165C0B}" presName="thickLine" presStyleLbl="alignNode1" presStyleIdx="1" presStyleCnt="8"/>
      <dgm:spPr/>
    </dgm:pt>
    <dgm:pt modelId="{737FBA1C-3879-4AF8-AF44-87708933A34B}" type="pres">
      <dgm:prSet presAssocID="{C05DF01B-4F0C-42A8-B597-6EF8FB165C0B}" presName="horz1" presStyleCnt="0"/>
      <dgm:spPr/>
    </dgm:pt>
    <dgm:pt modelId="{6F870682-5D46-4FF9-BCCF-10FD7C0C931D}" type="pres">
      <dgm:prSet presAssocID="{C05DF01B-4F0C-42A8-B597-6EF8FB165C0B}" presName="tx1" presStyleLbl="revTx" presStyleIdx="2" presStyleCnt="16"/>
      <dgm:spPr/>
    </dgm:pt>
    <dgm:pt modelId="{E8C42B16-539C-4DE6-A037-DF4BE9D38645}" type="pres">
      <dgm:prSet presAssocID="{C05DF01B-4F0C-42A8-B597-6EF8FB165C0B}" presName="vert1" presStyleCnt="0"/>
      <dgm:spPr/>
    </dgm:pt>
    <dgm:pt modelId="{2E260FC5-4CF2-4FAC-B9A0-88CDAB4D3CFD}" type="pres">
      <dgm:prSet presAssocID="{B41D45A8-EEFD-41EA-BD95-4FEB172703FA}" presName="vertSpace2a" presStyleCnt="0"/>
      <dgm:spPr/>
    </dgm:pt>
    <dgm:pt modelId="{3F1A7CAE-2E6D-407E-8B1B-69DBCDA75537}" type="pres">
      <dgm:prSet presAssocID="{B41D45A8-EEFD-41EA-BD95-4FEB172703FA}" presName="horz2" presStyleCnt="0"/>
      <dgm:spPr/>
    </dgm:pt>
    <dgm:pt modelId="{55A49897-AD40-4B2D-A113-B53124D0550F}" type="pres">
      <dgm:prSet presAssocID="{B41D45A8-EEFD-41EA-BD95-4FEB172703FA}" presName="horzSpace2" presStyleCnt="0"/>
      <dgm:spPr/>
    </dgm:pt>
    <dgm:pt modelId="{6B7AC172-BDCE-46D5-B683-77A1887174C8}" type="pres">
      <dgm:prSet presAssocID="{B41D45A8-EEFD-41EA-BD95-4FEB172703FA}" presName="tx2" presStyleLbl="revTx" presStyleIdx="3" presStyleCnt="16"/>
      <dgm:spPr/>
    </dgm:pt>
    <dgm:pt modelId="{0DC3B2E2-E341-4AFB-8845-E25708A4A436}" type="pres">
      <dgm:prSet presAssocID="{B41D45A8-EEFD-41EA-BD95-4FEB172703FA}" presName="vert2" presStyleCnt="0"/>
      <dgm:spPr/>
    </dgm:pt>
    <dgm:pt modelId="{9B960047-8D13-4B8F-B5E6-7F04B29630DE}" type="pres">
      <dgm:prSet presAssocID="{B41D45A8-EEFD-41EA-BD95-4FEB172703FA}" presName="thinLine2b" presStyleLbl="callout" presStyleIdx="1" presStyleCnt="8"/>
      <dgm:spPr/>
    </dgm:pt>
    <dgm:pt modelId="{C13D1F1D-7E82-4AFF-96DB-E82A6918DE4F}" type="pres">
      <dgm:prSet presAssocID="{B41D45A8-EEFD-41EA-BD95-4FEB172703FA}" presName="vertSpace2b" presStyleCnt="0"/>
      <dgm:spPr/>
    </dgm:pt>
    <dgm:pt modelId="{10FAE9CC-CC69-40F6-85CC-C9E701AE3889}" type="pres">
      <dgm:prSet presAssocID="{B4655071-CBA5-483A-AE5A-C0E96C53CC6A}" presName="thickLine" presStyleLbl="alignNode1" presStyleIdx="2" presStyleCnt="8"/>
      <dgm:spPr/>
    </dgm:pt>
    <dgm:pt modelId="{DC3A9683-AD9E-454B-83FF-F5AB43CFACBC}" type="pres">
      <dgm:prSet presAssocID="{B4655071-CBA5-483A-AE5A-C0E96C53CC6A}" presName="horz1" presStyleCnt="0"/>
      <dgm:spPr/>
    </dgm:pt>
    <dgm:pt modelId="{FA0BAE61-8F3E-4480-940F-179BFC2D022C}" type="pres">
      <dgm:prSet presAssocID="{B4655071-CBA5-483A-AE5A-C0E96C53CC6A}" presName="tx1" presStyleLbl="revTx" presStyleIdx="4" presStyleCnt="16"/>
      <dgm:spPr/>
    </dgm:pt>
    <dgm:pt modelId="{21486E7A-3C15-4A1A-B387-E214F5575168}" type="pres">
      <dgm:prSet presAssocID="{B4655071-CBA5-483A-AE5A-C0E96C53CC6A}" presName="vert1" presStyleCnt="0"/>
      <dgm:spPr/>
    </dgm:pt>
    <dgm:pt modelId="{78267B7E-51FE-4EB6-8257-2C1897016F90}" type="pres">
      <dgm:prSet presAssocID="{A06A313B-CFE4-496F-A16C-38FAB5592F10}" presName="vertSpace2a" presStyleCnt="0"/>
      <dgm:spPr/>
    </dgm:pt>
    <dgm:pt modelId="{F99F0CE5-45E0-457F-A7CE-68A4A29CE1C0}" type="pres">
      <dgm:prSet presAssocID="{A06A313B-CFE4-496F-A16C-38FAB5592F10}" presName="horz2" presStyleCnt="0"/>
      <dgm:spPr/>
    </dgm:pt>
    <dgm:pt modelId="{C3CBDEF7-BBA2-4746-9A8E-385043C0DF99}" type="pres">
      <dgm:prSet presAssocID="{A06A313B-CFE4-496F-A16C-38FAB5592F10}" presName="horzSpace2" presStyleCnt="0"/>
      <dgm:spPr/>
    </dgm:pt>
    <dgm:pt modelId="{FD63F344-9E67-41FD-A6FF-0FB35327B756}" type="pres">
      <dgm:prSet presAssocID="{A06A313B-CFE4-496F-A16C-38FAB5592F10}" presName="tx2" presStyleLbl="revTx" presStyleIdx="5" presStyleCnt="16"/>
      <dgm:spPr/>
    </dgm:pt>
    <dgm:pt modelId="{F013226E-277D-4EEF-9D0C-E0D3AE1FBC4A}" type="pres">
      <dgm:prSet presAssocID="{A06A313B-CFE4-496F-A16C-38FAB5592F10}" presName="vert2" presStyleCnt="0"/>
      <dgm:spPr/>
    </dgm:pt>
    <dgm:pt modelId="{8EA87CD9-A93C-4984-94DF-693C4A94DDFF}" type="pres">
      <dgm:prSet presAssocID="{A06A313B-CFE4-496F-A16C-38FAB5592F10}" presName="thinLine2b" presStyleLbl="callout" presStyleIdx="2" presStyleCnt="8"/>
      <dgm:spPr/>
    </dgm:pt>
    <dgm:pt modelId="{BC8DFF6E-B477-413F-903A-6FB1B7DC44AC}" type="pres">
      <dgm:prSet presAssocID="{A06A313B-CFE4-496F-A16C-38FAB5592F10}" presName="vertSpace2b" presStyleCnt="0"/>
      <dgm:spPr/>
    </dgm:pt>
    <dgm:pt modelId="{F7E05F09-9CD6-4B3F-87DD-06C0311D279A}" type="pres">
      <dgm:prSet presAssocID="{C9D2FFBA-005E-4825-A1A5-1B8E11B9812D}" presName="thickLine" presStyleLbl="alignNode1" presStyleIdx="3" presStyleCnt="8"/>
      <dgm:spPr/>
    </dgm:pt>
    <dgm:pt modelId="{619497E1-838C-4B18-9E7E-722C5C2BEB59}" type="pres">
      <dgm:prSet presAssocID="{C9D2FFBA-005E-4825-A1A5-1B8E11B9812D}" presName="horz1" presStyleCnt="0"/>
      <dgm:spPr/>
    </dgm:pt>
    <dgm:pt modelId="{E16FD6CF-A8A6-4EFE-97FC-18AE85387C56}" type="pres">
      <dgm:prSet presAssocID="{C9D2FFBA-005E-4825-A1A5-1B8E11B9812D}" presName="tx1" presStyleLbl="revTx" presStyleIdx="6" presStyleCnt="16"/>
      <dgm:spPr/>
    </dgm:pt>
    <dgm:pt modelId="{9C3E837A-F2B6-410E-82D5-AD1BB2EE5982}" type="pres">
      <dgm:prSet presAssocID="{C9D2FFBA-005E-4825-A1A5-1B8E11B9812D}" presName="vert1" presStyleCnt="0"/>
      <dgm:spPr/>
    </dgm:pt>
    <dgm:pt modelId="{8CDFBF62-764D-4967-AF60-8ACAD9273407}" type="pres">
      <dgm:prSet presAssocID="{F4314483-35D4-4F75-96A0-21DE5E58CE48}" presName="vertSpace2a" presStyleCnt="0"/>
      <dgm:spPr/>
    </dgm:pt>
    <dgm:pt modelId="{FED317E9-CEDD-48A3-BCEC-03191C871DBB}" type="pres">
      <dgm:prSet presAssocID="{F4314483-35D4-4F75-96A0-21DE5E58CE48}" presName="horz2" presStyleCnt="0"/>
      <dgm:spPr/>
    </dgm:pt>
    <dgm:pt modelId="{AEB83263-34E5-4F25-9E11-12CBF24F0BB7}" type="pres">
      <dgm:prSet presAssocID="{F4314483-35D4-4F75-96A0-21DE5E58CE48}" presName="horzSpace2" presStyleCnt="0"/>
      <dgm:spPr/>
    </dgm:pt>
    <dgm:pt modelId="{23C165DE-32BC-4C2B-AA90-D532681D9D6C}" type="pres">
      <dgm:prSet presAssocID="{F4314483-35D4-4F75-96A0-21DE5E58CE48}" presName="tx2" presStyleLbl="revTx" presStyleIdx="7" presStyleCnt="16"/>
      <dgm:spPr/>
    </dgm:pt>
    <dgm:pt modelId="{A57A2A15-7C15-4DCA-A2EB-BAD4DF7EF47A}" type="pres">
      <dgm:prSet presAssocID="{F4314483-35D4-4F75-96A0-21DE5E58CE48}" presName="vert2" presStyleCnt="0"/>
      <dgm:spPr/>
    </dgm:pt>
    <dgm:pt modelId="{FC87E33A-12A2-4E66-BE2A-59C2B00D3478}" type="pres">
      <dgm:prSet presAssocID="{F4314483-35D4-4F75-96A0-21DE5E58CE48}" presName="thinLine2b" presStyleLbl="callout" presStyleIdx="3" presStyleCnt="8"/>
      <dgm:spPr/>
    </dgm:pt>
    <dgm:pt modelId="{680DE975-81FE-41BD-BC33-6A2F3AB55BCD}" type="pres">
      <dgm:prSet presAssocID="{F4314483-35D4-4F75-96A0-21DE5E58CE48}" presName="vertSpace2b" presStyleCnt="0"/>
      <dgm:spPr/>
    </dgm:pt>
    <dgm:pt modelId="{433DA623-D593-4C37-91F8-411A9F616D28}" type="pres">
      <dgm:prSet presAssocID="{5F3B2DF8-8A35-4E70-837A-8E212EF1601E}" presName="thickLine" presStyleLbl="alignNode1" presStyleIdx="4" presStyleCnt="8"/>
      <dgm:spPr/>
    </dgm:pt>
    <dgm:pt modelId="{3807D759-5C2C-4304-8C56-C148CC37582E}" type="pres">
      <dgm:prSet presAssocID="{5F3B2DF8-8A35-4E70-837A-8E212EF1601E}" presName="horz1" presStyleCnt="0"/>
      <dgm:spPr/>
    </dgm:pt>
    <dgm:pt modelId="{1F29AC5B-555F-422A-923B-AF61D4E75AFE}" type="pres">
      <dgm:prSet presAssocID="{5F3B2DF8-8A35-4E70-837A-8E212EF1601E}" presName="tx1" presStyleLbl="revTx" presStyleIdx="8" presStyleCnt="16"/>
      <dgm:spPr/>
    </dgm:pt>
    <dgm:pt modelId="{085ACD7D-8901-4E29-B59F-5D0D14F3445D}" type="pres">
      <dgm:prSet presAssocID="{5F3B2DF8-8A35-4E70-837A-8E212EF1601E}" presName="vert1" presStyleCnt="0"/>
      <dgm:spPr/>
    </dgm:pt>
    <dgm:pt modelId="{DBB00975-8530-445E-A446-C0F29F5A6B60}" type="pres">
      <dgm:prSet presAssocID="{325ED08E-DC9D-499F-8006-DF9300B1A513}" presName="vertSpace2a" presStyleCnt="0"/>
      <dgm:spPr/>
    </dgm:pt>
    <dgm:pt modelId="{D21F8660-ADC0-4BDC-B043-829451DE669D}" type="pres">
      <dgm:prSet presAssocID="{325ED08E-DC9D-499F-8006-DF9300B1A513}" presName="horz2" presStyleCnt="0"/>
      <dgm:spPr/>
    </dgm:pt>
    <dgm:pt modelId="{211E0506-85F5-4A16-BBB2-265234BFE390}" type="pres">
      <dgm:prSet presAssocID="{325ED08E-DC9D-499F-8006-DF9300B1A513}" presName="horzSpace2" presStyleCnt="0"/>
      <dgm:spPr/>
    </dgm:pt>
    <dgm:pt modelId="{8C7C1068-05B9-4306-A38B-50AA89A081F7}" type="pres">
      <dgm:prSet presAssocID="{325ED08E-DC9D-499F-8006-DF9300B1A513}" presName="tx2" presStyleLbl="revTx" presStyleIdx="9" presStyleCnt="16"/>
      <dgm:spPr/>
    </dgm:pt>
    <dgm:pt modelId="{B1FB0112-B8C4-48BC-95A4-9BE137562328}" type="pres">
      <dgm:prSet presAssocID="{325ED08E-DC9D-499F-8006-DF9300B1A513}" presName="vert2" presStyleCnt="0"/>
      <dgm:spPr/>
    </dgm:pt>
    <dgm:pt modelId="{E77F85C3-C03B-4A5B-BE39-2A7B12B950FB}" type="pres">
      <dgm:prSet presAssocID="{325ED08E-DC9D-499F-8006-DF9300B1A513}" presName="thinLine2b" presStyleLbl="callout" presStyleIdx="4" presStyleCnt="8"/>
      <dgm:spPr/>
    </dgm:pt>
    <dgm:pt modelId="{629CA682-A377-4ADD-B08D-5E71108F8908}" type="pres">
      <dgm:prSet presAssocID="{325ED08E-DC9D-499F-8006-DF9300B1A513}" presName="vertSpace2b" presStyleCnt="0"/>
      <dgm:spPr/>
    </dgm:pt>
    <dgm:pt modelId="{D4260B4A-209E-4994-89FC-D10E9C6489F2}" type="pres">
      <dgm:prSet presAssocID="{0CED8F81-A12B-4F74-A0C2-18383CF46709}" presName="thickLine" presStyleLbl="alignNode1" presStyleIdx="5" presStyleCnt="8"/>
      <dgm:spPr/>
    </dgm:pt>
    <dgm:pt modelId="{AAC584FD-9955-4C30-BD49-E36F2EDC931E}" type="pres">
      <dgm:prSet presAssocID="{0CED8F81-A12B-4F74-A0C2-18383CF46709}" presName="horz1" presStyleCnt="0"/>
      <dgm:spPr/>
    </dgm:pt>
    <dgm:pt modelId="{8558197F-9535-4749-9EE0-8A7CD2A73756}" type="pres">
      <dgm:prSet presAssocID="{0CED8F81-A12B-4F74-A0C2-18383CF46709}" presName="tx1" presStyleLbl="revTx" presStyleIdx="10" presStyleCnt="16"/>
      <dgm:spPr/>
    </dgm:pt>
    <dgm:pt modelId="{488BC714-588B-4877-B81C-357696BED048}" type="pres">
      <dgm:prSet presAssocID="{0CED8F81-A12B-4F74-A0C2-18383CF46709}" presName="vert1" presStyleCnt="0"/>
      <dgm:spPr/>
    </dgm:pt>
    <dgm:pt modelId="{06145F33-4C42-4E45-8373-905D9A3488AC}" type="pres">
      <dgm:prSet presAssocID="{40D0D2E3-919B-409C-8C5A-611FECDEB6BE}" presName="vertSpace2a" presStyleCnt="0"/>
      <dgm:spPr/>
    </dgm:pt>
    <dgm:pt modelId="{C777906E-64B0-4B97-8DC6-565E0BF4B875}" type="pres">
      <dgm:prSet presAssocID="{40D0D2E3-919B-409C-8C5A-611FECDEB6BE}" presName="horz2" presStyleCnt="0"/>
      <dgm:spPr/>
    </dgm:pt>
    <dgm:pt modelId="{84FFDF6D-0AE3-4548-B93E-80E9F5C104DC}" type="pres">
      <dgm:prSet presAssocID="{40D0D2E3-919B-409C-8C5A-611FECDEB6BE}" presName="horzSpace2" presStyleCnt="0"/>
      <dgm:spPr/>
    </dgm:pt>
    <dgm:pt modelId="{B1716A17-F09E-48FC-AA91-544302E4A612}" type="pres">
      <dgm:prSet presAssocID="{40D0D2E3-919B-409C-8C5A-611FECDEB6BE}" presName="tx2" presStyleLbl="revTx" presStyleIdx="11" presStyleCnt="16"/>
      <dgm:spPr/>
    </dgm:pt>
    <dgm:pt modelId="{8A3E06A6-E79F-464C-A9AA-B2F38B5A4FFA}" type="pres">
      <dgm:prSet presAssocID="{40D0D2E3-919B-409C-8C5A-611FECDEB6BE}" presName="vert2" presStyleCnt="0"/>
      <dgm:spPr/>
    </dgm:pt>
    <dgm:pt modelId="{E768DFCF-F3A7-45CE-9642-3EB15B053034}" type="pres">
      <dgm:prSet presAssocID="{40D0D2E3-919B-409C-8C5A-611FECDEB6BE}" presName="thinLine2b" presStyleLbl="callout" presStyleIdx="5" presStyleCnt="8"/>
      <dgm:spPr/>
    </dgm:pt>
    <dgm:pt modelId="{2AAD68DD-8CA1-4FFE-9B8C-EF73AB05ED12}" type="pres">
      <dgm:prSet presAssocID="{40D0D2E3-919B-409C-8C5A-611FECDEB6BE}" presName="vertSpace2b" presStyleCnt="0"/>
      <dgm:spPr/>
    </dgm:pt>
    <dgm:pt modelId="{F339336E-272F-4DAD-B7D8-D85F20EB7412}" type="pres">
      <dgm:prSet presAssocID="{C9835E09-09E2-4651-92D6-19E038D9CE26}" presName="thickLine" presStyleLbl="alignNode1" presStyleIdx="6" presStyleCnt="8"/>
      <dgm:spPr/>
    </dgm:pt>
    <dgm:pt modelId="{434C9E3A-D192-4D6D-99C2-4656A4646750}" type="pres">
      <dgm:prSet presAssocID="{C9835E09-09E2-4651-92D6-19E038D9CE26}" presName="horz1" presStyleCnt="0"/>
      <dgm:spPr/>
    </dgm:pt>
    <dgm:pt modelId="{EE86B430-87BB-422B-AAB9-710D79E2CCBD}" type="pres">
      <dgm:prSet presAssocID="{C9835E09-09E2-4651-92D6-19E038D9CE26}" presName="tx1" presStyleLbl="revTx" presStyleIdx="12" presStyleCnt="16"/>
      <dgm:spPr/>
    </dgm:pt>
    <dgm:pt modelId="{987DC9FB-52B7-4E71-AB42-611B7E77FBDB}" type="pres">
      <dgm:prSet presAssocID="{C9835E09-09E2-4651-92D6-19E038D9CE26}" presName="vert1" presStyleCnt="0"/>
      <dgm:spPr/>
    </dgm:pt>
    <dgm:pt modelId="{3064E4E7-E4E9-4153-AD60-5A7A818910D4}" type="pres">
      <dgm:prSet presAssocID="{E73E69A5-EA90-4C15-90C6-C34A5C1204F8}" presName="vertSpace2a" presStyleCnt="0"/>
      <dgm:spPr/>
    </dgm:pt>
    <dgm:pt modelId="{7AF2C54E-D882-42E1-B909-1C907C247B93}" type="pres">
      <dgm:prSet presAssocID="{E73E69A5-EA90-4C15-90C6-C34A5C1204F8}" presName="horz2" presStyleCnt="0"/>
      <dgm:spPr/>
    </dgm:pt>
    <dgm:pt modelId="{B25571D8-1E64-4055-B90C-ABF32D40F6BD}" type="pres">
      <dgm:prSet presAssocID="{E73E69A5-EA90-4C15-90C6-C34A5C1204F8}" presName="horzSpace2" presStyleCnt="0"/>
      <dgm:spPr/>
    </dgm:pt>
    <dgm:pt modelId="{75842D49-AF75-44ED-B2C8-1B895004F51C}" type="pres">
      <dgm:prSet presAssocID="{E73E69A5-EA90-4C15-90C6-C34A5C1204F8}" presName="tx2" presStyleLbl="revTx" presStyleIdx="13" presStyleCnt="16"/>
      <dgm:spPr/>
    </dgm:pt>
    <dgm:pt modelId="{76CC49E8-E097-4E2B-9B7A-D6A703504DDA}" type="pres">
      <dgm:prSet presAssocID="{E73E69A5-EA90-4C15-90C6-C34A5C1204F8}" presName="vert2" presStyleCnt="0"/>
      <dgm:spPr/>
    </dgm:pt>
    <dgm:pt modelId="{CD2AABA6-49C8-48BE-936D-004CCABBA2DB}" type="pres">
      <dgm:prSet presAssocID="{E73E69A5-EA90-4C15-90C6-C34A5C1204F8}" presName="thinLine2b" presStyleLbl="callout" presStyleIdx="6" presStyleCnt="8"/>
      <dgm:spPr/>
    </dgm:pt>
    <dgm:pt modelId="{2973F58C-6D99-4328-A1E6-B32EACBEEB7F}" type="pres">
      <dgm:prSet presAssocID="{E73E69A5-EA90-4C15-90C6-C34A5C1204F8}" presName="vertSpace2b" presStyleCnt="0"/>
      <dgm:spPr/>
    </dgm:pt>
    <dgm:pt modelId="{7E7268F5-1EAC-4A2B-94D7-A61964CCBA6D}" type="pres">
      <dgm:prSet presAssocID="{59722624-803E-430C-9DEC-04AD7CAAA83A}" presName="thickLine" presStyleLbl="alignNode1" presStyleIdx="7" presStyleCnt="8"/>
      <dgm:spPr/>
    </dgm:pt>
    <dgm:pt modelId="{5D859406-1EB4-4D78-B824-6468272933A0}" type="pres">
      <dgm:prSet presAssocID="{59722624-803E-430C-9DEC-04AD7CAAA83A}" presName="horz1" presStyleCnt="0"/>
      <dgm:spPr/>
    </dgm:pt>
    <dgm:pt modelId="{18A46BBF-2EA4-449F-A26F-902C983F3903}" type="pres">
      <dgm:prSet presAssocID="{59722624-803E-430C-9DEC-04AD7CAAA83A}" presName="tx1" presStyleLbl="revTx" presStyleIdx="14" presStyleCnt="16"/>
      <dgm:spPr/>
    </dgm:pt>
    <dgm:pt modelId="{C832A421-74CF-495B-988F-4A54A2FB7212}" type="pres">
      <dgm:prSet presAssocID="{59722624-803E-430C-9DEC-04AD7CAAA83A}" presName="vert1" presStyleCnt="0"/>
      <dgm:spPr/>
    </dgm:pt>
    <dgm:pt modelId="{98C38D03-1139-444C-927D-42F5CB50DAB3}" type="pres">
      <dgm:prSet presAssocID="{1DA73845-A0F7-4CE2-AFF1-6A42D81E57C9}" presName="vertSpace2a" presStyleCnt="0"/>
      <dgm:spPr/>
    </dgm:pt>
    <dgm:pt modelId="{7EA45355-0E0E-469B-BF39-0E9169BCFDAD}" type="pres">
      <dgm:prSet presAssocID="{1DA73845-A0F7-4CE2-AFF1-6A42D81E57C9}" presName="horz2" presStyleCnt="0"/>
      <dgm:spPr/>
    </dgm:pt>
    <dgm:pt modelId="{790433D4-5B09-4CB0-B547-8956262131D7}" type="pres">
      <dgm:prSet presAssocID="{1DA73845-A0F7-4CE2-AFF1-6A42D81E57C9}" presName="horzSpace2" presStyleCnt="0"/>
      <dgm:spPr/>
    </dgm:pt>
    <dgm:pt modelId="{AE2DEB13-CB3D-4310-8CE7-6FAA5D8DE77C}" type="pres">
      <dgm:prSet presAssocID="{1DA73845-A0F7-4CE2-AFF1-6A42D81E57C9}" presName="tx2" presStyleLbl="revTx" presStyleIdx="15" presStyleCnt="16"/>
      <dgm:spPr/>
    </dgm:pt>
    <dgm:pt modelId="{F124005C-7336-4C16-B340-F68DEEBEB045}" type="pres">
      <dgm:prSet presAssocID="{1DA73845-A0F7-4CE2-AFF1-6A42D81E57C9}" presName="vert2" presStyleCnt="0"/>
      <dgm:spPr/>
    </dgm:pt>
    <dgm:pt modelId="{E291A1AE-FB88-4B32-998E-871D3ACBFF09}" type="pres">
      <dgm:prSet presAssocID="{1DA73845-A0F7-4CE2-AFF1-6A42D81E57C9}" presName="thinLine2b" presStyleLbl="callout" presStyleIdx="7" presStyleCnt="8"/>
      <dgm:spPr/>
    </dgm:pt>
    <dgm:pt modelId="{5DE5601E-D337-4BC1-86CB-AE80D8E69DD1}" type="pres">
      <dgm:prSet presAssocID="{1DA73845-A0F7-4CE2-AFF1-6A42D81E57C9}" presName="vertSpace2b" presStyleCnt="0"/>
      <dgm:spPr/>
    </dgm:pt>
  </dgm:ptLst>
  <dgm:cxnLst>
    <dgm:cxn modelId="{A0BA410C-2525-4C81-9E9E-EED05185AFC8}" srcId="{F5F5DAAB-F47D-4DFA-9B0C-A63771F998ED}" destId="{C9835E09-09E2-4651-92D6-19E038D9CE26}" srcOrd="6" destOrd="0" parTransId="{D7103648-0E64-4A29-9AA7-B90563B9AABF}" sibTransId="{A744FBF8-32E1-4383-A215-96F640DBE9CB}"/>
    <dgm:cxn modelId="{7AFE4F10-D6CC-6840-89D4-BD3B2B23478C}" type="presOf" srcId="{0CED8F81-A12B-4F74-A0C2-18383CF46709}" destId="{8558197F-9535-4749-9EE0-8A7CD2A73756}" srcOrd="0" destOrd="0" presId="urn:microsoft.com/office/officeart/2008/layout/LinedList"/>
    <dgm:cxn modelId="{F3F8E823-28F4-45E7-915D-0007A09BC7FE}" srcId="{F5F5DAAB-F47D-4DFA-9B0C-A63771F998ED}" destId="{5F3B2DF8-8A35-4E70-837A-8E212EF1601E}" srcOrd="4" destOrd="0" parTransId="{79D43BCA-B44C-46E5-AE88-ADEE28CA782F}" sibTransId="{49327BC3-5324-454C-A66D-60ED46C1C6DD}"/>
    <dgm:cxn modelId="{3D708529-E455-4272-AB39-33E172628679}" srcId="{F5F5DAAB-F47D-4DFA-9B0C-A63771F998ED}" destId="{F48E557E-695E-4BC2-B595-A367542BAFDD}" srcOrd="0" destOrd="0" parTransId="{596D13AD-AF9D-4F9F-8D6A-03F0CDBF120D}" sibTransId="{A86CCD63-6939-4221-A913-D11E04F64F92}"/>
    <dgm:cxn modelId="{EFDEE832-D12B-9B43-8AB7-F828D1419E86}" type="presOf" srcId="{C05DF01B-4F0C-42A8-B597-6EF8FB165C0B}" destId="{6F870682-5D46-4FF9-BCCF-10FD7C0C931D}" srcOrd="0" destOrd="0" presId="urn:microsoft.com/office/officeart/2008/layout/LinedList"/>
    <dgm:cxn modelId="{1F7C9337-5F9F-D847-95D0-E065EDFEB4B7}" type="presOf" srcId="{C9D2FFBA-005E-4825-A1A5-1B8E11B9812D}" destId="{E16FD6CF-A8A6-4EFE-97FC-18AE85387C56}" srcOrd="0" destOrd="0" presId="urn:microsoft.com/office/officeart/2008/layout/LinedList"/>
    <dgm:cxn modelId="{00DCCD37-5FE7-49CC-966F-B87A2A00972B}" srcId="{C05DF01B-4F0C-42A8-B597-6EF8FB165C0B}" destId="{B41D45A8-EEFD-41EA-BD95-4FEB172703FA}" srcOrd="0" destOrd="0" parTransId="{FE9C9EDC-DEEF-4088-8CB7-86B09D35D070}" sibTransId="{FE78CCA2-1E3E-48A0-9C46-E0512EBE5FF7}"/>
    <dgm:cxn modelId="{28BEA340-4F26-7C45-8708-A76C4EB7E19D}" type="presOf" srcId="{E73E69A5-EA90-4C15-90C6-C34A5C1204F8}" destId="{75842D49-AF75-44ED-B2C8-1B895004F51C}" srcOrd="0" destOrd="0" presId="urn:microsoft.com/office/officeart/2008/layout/LinedList"/>
    <dgm:cxn modelId="{3DC8C860-A4BE-9840-8B4C-8A535A213F05}" type="presOf" srcId="{F48E557E-695E-4BC2-B595-A367542BAFDD}" destId="{B682C241-5CB5-46DF-B730-E6BFA5450C78}" srcOrd="0" destOrd="0" presId="urn:microsoft.com/office/officeart/2008/layout/LinedList"/>
    <dgm:cxn modelId="{2D7B6542-FD9C-4EFE-9CE5-9B079534E9DC}" srcId="{F48E557E-695E-4BC2-B595-A367542BAFDD}" destId="{26F27D49-DA5C-46F4-9B3B-8D5BBE432D6B}" srcOrd="0" destOrd="0" parTransId="{1591EFC8-9AD6-43E2-B0EE-D03E739D4E2C}" sibTransId="{6ADE9F95-2244-412B-9579-B2002A424E45}"/>
    <dgm:cxn modelId="{83A50367-9919-4633-8CBA-D360E3627DFD}" srcId="{F5F5DAAB-F47D-4DFA-9B0C-A63771F998ED}" destId="{0CED8F81-A12B-4F74-A0C2-18383CF46709}" srcOrd="5" destOrd="0" parTransId="{E7B65899-59B1-45E9-8379-3C9F74B7EFC1}" sibTransId="{F9BCD763-8E69-4670-9635-02507AAEC0E3}"/>
    <dgm:cxn modelId="{6D9EAA67-6746-401D-AECB-E1359AC0EF27}" srcId="{F5F5DAAB-F47D-4DFA-9B0C-A63771F998ED}" destId="{C9D2FFBA-005E-4825-A1A5-1B8E11B9812D}" srcOrd="3" destOrd="0" parTransId="{F97AEFC2-0D7B-4FB2-9EF6-2E01E7757458}" sibTransId="{7DB27C7F-41B3-457F-A4AD-25C818E57C6F}"/>
    <dgm:cxn modelId="{AA47864E-D141-B546-95F0-2D640BF035E1}" type="presOf" srcId="{26F27D49-DA5C-46F4-9B3B-8D5BBE432D6B}" destId="{13251698-891E-4297-A436-9DC8F709A3E6}" srcOrd="0" destOrd="0" presId="urn:microsoft.com/office/officeart/2008/layout/LinedList"/>
    <dgm:cxn modelId="{F6549D6E-DCFB-9240-8D21-2DFD0E869A49}" type="presOf" srcId="{40D0D2E3-919B-409C-8C5A-611FECDEB6BE}" destId="{B1716A17-F09E-48FC-AA91-544302E4A612}" srcOrd="0" destOrd="0" presId="urn:microsoft.com/office/officeart/2008/layout/LinedList"/>
    <dgm:cxn modelId="{96B1794F-FDA8-CA4B-AF37-E1FAC63AD180}" type="presOf" srcId="{A06A313B-CFE4-496F-A16C-38FAB5592F10}" destId="{FD63F344-9E67-41FD-A6FF-0FB35327B756}" srcOrd="0" destOrd="0" presId="urn:microsoft.com/office/officeart/2008/layout/LinedList"/>
    <dgm:cxn modelId="{0A3AAF70-4B0D-444F-B26D-BFCEC0B73F41}" srcId="{F5F5DAAB-F47D-4DFA-9B0C-A63771F998ED}" destId="{B4655071-CBA5-483A-AE5A-C0E96C53CC6A}" srcOrd="2" destOrd="0" parTransId="{A30C4459-3E11-49C5-8AAD-9BE594B5D951}" sibTransId="{C02A47F6-21BF-4820-9752-0A17E68B8586}"/>
    <dgm:cxn modelId="{0745A253-3411-454A-BF08-B627450343A5}" type="presOf" srcId="{B41D45A8-EEFD-41EA-BD95-4FEB172703FA}" destId="{6B7AC172-BDCE-46D5-B683-77A1887174C8}" srcOrd="0" destOrd="0" presId="urn:microsoft.com/office/officeart/2008/layout/LinedList"/>
    <dgm:cxn modelId="{1A775785-235D-4EE2-A679-EA80CA46FFEA}" srcId="{C9D2FFBA-005E-4825-A1A5-1B8E11B9812D}" destId="{F4314483-35D4-4F75-96A0-21DE5E58CE48}" srcOrd="0" destOrd="0" parTransId="{AAD1AD79-309F-414A-BC08-49A3DC47D969}" sibTransId="{2AA1D108-474B-401F-A830-3670862E961E}"/>
    <dgm:cxn modelId="{5900778A-E210-AE4A-8DC8-5B21F0E83148}" type="presOf" srcId="{B4655071-CBA5-483A-AE5A-C0E96C53CC6A}" destId="{FA0BAE61-8F3E-4480-940F-179BFC2D022C}" srcOrd="0" destOrd="0" presId="urn:microsoft.com/office/officeart/2008/layout/LinedList"/>
    <dgm:cxn modelId="{4733CD9A-75E6-4942-885E-C6C9164F7EDD}" type="presOf" srcId="{C9835E09-09E2-4651-92D6-19E038D9CE26}" destId="{EE86B430-87BB-422B-AAB9-710D79E2CCBD}" srcOrd="0" destOrd="0" presId="urn:microsoft.com/office/officeart/2008/layout/LinedList"/>
    <dgm:cxn modelId="{8D0B96A1-C491-F647-9A78-6208C91C6F95}" type="presOf" srcId="{F5F5DAAB-F47D-4DFA-9B0C-A63771F998ED}" destId="{35D81083-3D18-4646-AAFA-FD23457DE3D6}" srcOrd="0" destOrd="0" presId="urn:microsoft.com/office/officeart/2008/layout/LinedList"/>
    <dgm:cxn modelId="{D619E3A9-95E6-4BE1-A6C8-AB291DBD7BB5}" srcId="{B4655071-CBA5-483A-AE5A-C0E96C53CC6A}" destId="{A06A313B-CFE4-496F-A16C-38FAB5592F10}" srcOrd="0" destOrd="0" parTransId="{301AD743-6CC5-4790-8F0D-D18D3ACF40AB}" sibTransId="{F4D9F961-A7B8-4FCF-BD40-ECA37A385451}"/>
    <dgm:cxn modelId="{C5BDBFB5-8926-4061-AF47-E53984602E9B}" srcId="{5F3B2DF8-8A35-4E70-837A-8E212EF1601E}" destId="{325ED08E-DC9D-499F-8006-DF9300B1A513}" srcOrd="0" destOrd="0" parTransId="{A59184F5-8DA6-4604-A028-9C093A483640}" sibTransId="{365F7F80-D47A-4AC8-824E-67284A4407A7}"/>
    <dgm:cxn modelId="{CAA51EB6-E433-6748-83A9-23E35B643B91}" type="presOf" srcId="{5F3B2DF8-8A35-4E70-837A-8E212EF1601E}" destId="{1F29AC5B-555F-422A-923B-AF61D4E75AFE}" srcOrd="0" destOrd="0" presId="urn:microsoft.com/office/officeart/2008/layout/LinedList"/>
    <dgm:cxn modelId="{84A750B6-010A-4FB8-AA98-CA5DA8963C7D}" srcId="{F5F5DAAB-F47D-4DFA-9B0C-A63771F998ED}" destId="{C05DF01B-4F0C-42A8-B597-6EF8FB165C0B}" srcOrd="1" destOrd="0" parTransId="{27BB28AA-5869-4F25-952D-EA4A2BA2F2C2}" sibTransId="{C8B757A2-10F8-49EF-B9E0-66AEF688CDCD}"/>
    <dgm:cxn modelId="{6C94E1BF-5FD7-4FF7-825A-642D4E5451F0}" srcId="{59722624-803E-430C-9DEC-04AD7CAAA83A}" destId="{1DA73845-A0F7-4CE2-AFF1-6A42D81E57C9}" srcOrd="0" destOrd="0" parTransId="{1DA4E9EE-1DC3-44CA-957C-B10EF8F17FAD}" sibTransId="{C3A64697-6E81-4114-B028-10E35DCFA8A5}"/>
    <dgm:cxn modelId="{2A31C8D2-DB2C-E948-AEB9-4D33F5494B1F}" type="presOf" srcId="{325ED08E-DC9D-499F-8006-DF9300B1A513}" destId="{8C7C1068-05B9-4306-A38B-50AA89A081F7}" srcOrd="0" destOrd="0" presId="urn:microsoft.com/office/officeart/2008/layout/LinedList"/>
    <dgm:cxn modelId="{2AFCDED3-8B15-6E4B-94E0-F808E5E36238}" type="presOf" srcId="{59722624-803E-430C-9DEC-04AD7CAAA83A}" destId="{18A46BBF-2EA4-449F-A26F-902C983F3903}" srcOrd="0" destOrd="0" presId="urn:microsoft.com/office/officeart/2008/layout/LinedList"/>
    <dgm:cxn modelId="{589231E1-F797-4C86-84DC-B2BF5E7298C1}" srcId="{0CED8F81-A12B-4F74-A0C2-18383CF46709}" destId="{40D0D2E3-919B-409C-8C5A-611FECDEB6BE}" srcOrd="0" destOrd="0" parTransId="{CD1564B4-B10D-448A-B2A2-B9D5EC95A364}" sibTransId="{D9E05235-81EA-4EA7-9153-80B441590723}"/>
    <dgm:cxn modelId="{840E43EB-A87B-8544-84B8-BE7BBC088940}" type="presOf" srcId="{1DA73845-A0F7-4CE2-AFF1-6A42D81E57C9}" destId="{AE2DEB13-CB3D-4310-8CE7-6FAA5D8DE77C}" srcOrd="0" destOrd="0" presId="urn:microsoft.com/office/officeart/2008/layout/LinedList"/>
    <dgm:cxn modelId="{69B454F4-541E-E94C-A6B2-B93B5DF60080}" type="presOf" srcId="{F4314483-35D4-4F75-96A0-21DE5E58CE48}" destId="{23C165DE-32BC-4C2B-AA90-D532681D9D6C}" srcOrd="0" destOrd="0" presId="urn:microsoft.com/office/officeart/2008/layout/LinedList"/>
    <dgm:cxn modelId="{5C1E44F6-2312-4155-B857-078C72220054}" srcId="{F5F5DAAB-F47D-4DFA-9B0C-A63771F998ED}" destId="{59722624-803E-430C-9DEC-04AD7CAAA83A}" srcOrd="7" destOrd="0" parTransId="{8A51EAE6-F1C9-49FD-B4C0-4FC9A369C3DC}" sibTransId="{E50B4A41-EE9B-473B-8488-B5973390BBA3}"/>
    <dgm:cxn modelId="{177121FC-E828-451B-8529-DF41933384E1}" srcId="{C9835E09-09E2-4651-92D6-19E038D9CE26}" destId="{E73E69A5-EA90-4C15-90C6-C34A5C1204F8}" srcOrd="0" destOrd="0" parTransId="{3C9EE67F-9791-4A8A-9E47-3D63468A4439}" sibTransId="{4178D6B0-9096-41F6-BE5A-A11ABB9AC5DA}"/>
    <dgm:cxn modelId="{83F82AE5-1B61-5149-B2B9-F6FC444FFEA0}" type="presParOf" srcId="{35D81083-3D18-4646-AAFA-FD23457DE3D6}" destId="{4BF9BACA-0A74-4C6A-AC71-93C681F2CE9A}" srcOrd="0" destOrd="0" presId="urn:microsoft.com/office/officeart/2008/layout/LinedList"/>
    <dgm:cxn modelId="{02F4AF78-58DE-6948-90C3-4795D5C61ABF}" type="presParOf" srcId="{35D81083-3D18-4646-AAFA-FD23457DE3D6}" destId="{3A8AAFD2-7A5C-408A-9335-CEE043685931}" srcOrd="1" destOrd="0" presId="urn:microsoft.com/office/officeart/2008/layout/LinedList"/>
    <dgm:cxn modelId="{3F67D001-35C0-DE44-A2CC-2F18E5C06190}" type="presParOf" srcId="{3A8AAFD2-7A5C-408A-9335-CEE043685931}" destId="{B682C241-5CB5-46DF-B730-E6BFA5450C78}" srcOrd="0" destOrd="0" presId="urn:microsoft.com/office/officeart/2008/layout/LinedList"/>
    <dgm:cxn modelId="{D7130518-A5AE-8B42-8211-4F91D65149C2}" type="presParOf" srcId="{3A8AAFD2-7A5C-408A-9335-CEE043685931}" destId="{734A4BE8-8D36-45B6-A632-F1FEA5D17F50}" srcOrd="1" destOrd="0" presId="urn:microsoft.com/office/officeart/2008/layout/LinedList"/>
    <dgm:cxn modelId="{3BE37A23-8BCF-4C42-813E-E33F4D1BDDC2}" type="presParOf" srcId="{734A4BE8-8D36-45B6-A632-F1FEA5D17F50}" destId="{E9D3A403-8BCE-4195-8846-E0FC9714B2B8}" srcOrd="0" destOrd="0" presId="urn:microsoft.com/office/officeart/2008/layout/LinedList"/>
    <dgm:cxn modelId="{E446C8F2-CAB3-5C42-8BF6-43248C309E25}" type="presParOf" srcId="{734A4BE8-8D36-45B6-A632-F1FEA5D17F50}" destId="{B3F60A82-3D79-464D-86D0-EBD7EB1748C0}" srcOrd="1" destOrd="0" presId="urn:microsoft.com/office/officeart/2008/layout/LinedList"/>
    <dgm:cxn modelId="{9DAF3DA7-AE61-8947-9C7C-17EFEBE56783}" type="presParOf" srcId="{B3F60A82-3D79-464D-86D0-EBD7EB1748C0}" destId="{4D5B1772-E4C7-4FEF-A42B-80DC77869FFC}" srcOrd="0" destOrd="0" presId="urn:microsoft.com/office/officeart/2008/layout/LinedList"/>
    <dgm:cxn modelId="{4E5A94F2-74C0-F04E-A78D-3A87AAF5908F}" type="presParOf" srcId="{B3F60A82-3D79-464D-86D0-EBD7EB1748C0}" destId="{13251698-891E-4297-A436-9DC8F709A3E6}" srcOrd="1" destOrd="0" presId="urn:microsoft.com/office/officeart/2008/layout/LinedList"/>
    <dgm:cxn modelId="{BA176289-7A5D-DA44-BBC1-7306EC5AA665}" type="presParOf" srcId="{B3F60A82-3D79-464D-86D0-EBD7EB1748C0}" destId="{7B2A3D49-EE81-41A0-A496-EA2A581D8506}" srcOrd="2" destOrd="0" presId="urn:microsoft.com/office/officeart/2008/layout/LinedList"/>
    <dgm:cxn modelId="{316B46C8-DFBE-934C-A9A4-C0691F3154B6}" type="presParOf" srcId="{734A4BE8-8D36-45B6-A632-F1FEA5D17F50}" destId="{0AF60919-54A5-4296-AF16-D71F1EF9E0BB}" srcOrd="2" destOrd="0" presId="urn:microsoft.com/office/officeart/2008/layout/LinedList"/>
    <dgm:cxn modelId="{BECD96EB-4941-8040-8ABB-40826AFC1C7E}" type="presParOf" srcId="{734A4BE8-8D36-45B6-A632-F1FEA5D17F50}" destId="{0678BDB5-E23F-4E6C-B474-B0C4934658B9}" srcOrd="3" destOrd="0" presId="urn:microsoft.com/office/officeart/2008/layout/LinedList"/>
    <dgm:cxn modelId="{2C3DC9CD-3F82-944D-9F97-1E3D65A4DE76}" type="presParOf" srcId="{35D81083-3D18-4646-AAFA-FD23457DE3D6}" destId="{4D844645-0698-4B6F-99F1-751D120483EF}" srcOrd="2" destOrd="0" presId="urn:microsoft.com/office/officeart/2008/layout/LinedList"/>
    <dgm:cxn modelId="{E155B076-AC7C-5B48-A086-8BFD56FD9648}" type="presParOf" srcId="{35D81083-3D18-4646-AAFA-FD23457DE3D6}" destId="{737FBA1C-3879-4AF8-AF44-87708933A34B}" srcOrd="3" destOrd="0" presId="urn:microsoft.com/office/officeart/2008/layout/LinedList"/>
    <dgm:cxn modelId="{BEB2DF9F-7D1A-434F-9D47-BDA09438D6B4}" type="presParOf" srcId="{737FBA1C-3879-4AF8-AF44-87708933A34B}" destId="{6F870682-5D46-4FF9-BCCF-10FD7C0C931D}" srcOrd="0" destOrd="0" presId="urn:microsoft.com/office/officeart/2008/layout/LinedList"/>
    <dgm:cxn modelId="{0DDB6EF0-12AE-7240-A53D-303CFC47B4C6}" type="presParOf" srcId="{737FBA1C-3879-4AF8-AF44-87708933A34B}" destId="{E8C42B16-539C-4DE6-A037-DF4BE9D38645}" srcOrd="1" destOrd="0" presId="urn:microsoft.com/office/officeart/2008/layout/LinedList"/>
    <dgm:cxn modelId="{173E70DD-D374-9A44-B1C3-14B6A87E7C06}" type="presParOf" srcId="{E8C42B16-539C-4DE6-A037-DF4BE9D38645}" destId="{2E260FC5-4CF2-4FAC-B9A0-88CDAB4D3CFD}" srcOrd="0" destOrd="0" presId="urn:microsoft.com/office/officeart/2008/layout/LinedList"/>
    <dgm:cxn modelId="{A3206256-4DEA-714B-AF28-BEF0A74C13EF}" type="presParOf" srcId="{E8C42B16-539C-4DE6-A037-DF4BE9D38645}" destId="{3F1A7CAE-2E6D-407E-8B1B-69DBCDA75537}" srcOrd="1" destOrd="0" presId="urn:microsoft.com/office/officeart/2008/layout/LinedList"/>
    <dgm:cxn modelId="{997F8FB3-3CD4-064C-A76B-FFFAA3A08C51}" type="presParOf" srcId="{3F1A7CAE-2E6D-407E-8B1B-69DBCDA75537}" destId="{55A49897-AD40-4B2D-A113-B53124D0550F}" srcOrd="0" destOrd="0" presId="urn:microsoft.com/office/officeart/2008/layout/LinedList"/>
    <dgm:cxn modelId="{FA7F9987-6004-2A42-A669-991197685C11}" type="presParOf" srcId="{3F1A7CAE-2E6D-407E-8B1B-69DBCDA75537}" destId="{6B7AC172-BDCE-46D5-B683-77A1887174C8}" srcOrd="1" destOrd="0" presId="urn:microsoft.com/office/officeart/2008/layout/LinedList"/>
    <dgm:cxn modelId="{D436B17C-C880-2847-8AA5-E1FD831CDA59}" type="presParOf" srcId="{3F1A7CAE-2E6D-407E-8B1B-69DBCDA75537}" destId="{0DC3B2E2-E341-4AFB-8845-E25708A4A436}" srcOrd="2" destOrd="0" presId="urn:microsoft.com/office/officeart/2008/layout/LinedList"/>
    <dgm:cxn modelId="{5026F75B-4A0B-F048-8B75-456DED21AEA8}" type="presParOf" srcId="{E8C42B16-539C-4DE6-A037-DF4BE9D38645}" destId="{9B960047-8D13-4B8F-B5E6-7F04B29630DE}" srcOrd="2" destOrd="0" presId="urn:microsoft.com/office/officeart/2008/layout/LinedList"/>
    <dgm:cxn modelId="{F32ABF7D-6DB4-574D-906A-128B2CE84291}" type="presParOf" srcId="{E8C42B16-539C-4DE6-A037-DF4BE9D38645}" destId="{C13D1F1D-7E82-4AFF-96DB-E82A6918DE4F}" srcOrd="3" destOrd="0" presId="urn:microsoft.com/office/officeart/2008/layout/LinedList"/>
    <dgm:cxn modelId="{9E672EC4-8E24-644F-B27B-47C06B5298D5}" type="presParOf" srcId="{35D81083-3D18-4646-AAFA-FD23457DE3D6}" destId="{10FAE9CC-CC69-40F6-85CC-C9E701AE3889}" srcOrd="4" destOrd="0" presId="urn:microsoft.com/office/officeart/2008/layout/LinedList"/>
    <dgm:cxn modelId="{4C804D02-2133-874D-B04B-A258E74780AE}" type="presParOf" srcId="{35D81083-3D18-4646-AAFA-FD23457DE3D6}" destId="{DC3A9683-AD9E-454B-83FF-F5AB43CFACBC}" srcOrd="5" destOrd="0" presId="urn:microsoft.com/office/officeart/2008/layout/LinedList"/>
    <dgm:cxn modelId="{6C99E2CF-1AD9-A845-BD2E-AC3643EF36F9}" type="presParOf" srcId="{DC3A9683-AD9E-454B-83FF-F5AB43CFACBC}" destId="{FA0BAE61-8F3E-4480-940F-179BFC2D022C}" srcOrd="0" destOrd="0" presId="urn:microsoft.com/office/officeart/2008/layout/LinedList"/>
    <dgm:cxn modelId="{E546C656-2266-0A47-A664-1420CA168513}" type="presParOf" srcId="{DC3A9683-AD9E-454B-83FF-F5AB43CFACBC}" destId="{21486E7A-3C15-4A1A-B387-E214F5575168}" srcOrd="1" destOrd="0" presId="urn:microsoft.com/office/officeart/2008/layout/LinedList"/>
    <dgm:cxn modelId="{636A9145-27F2-4447-97B8-F005EBB4D502}" type="presParOf" srcId="{21486E7A-3C15-4A1A-B387-E214F5575168}" destId="{78267B7E-51FE-4EB6-8257-2C1897016F90}" srcOrd="0" destOrd="0" presId="urn:microsoft.com/office/officeart/2008/layout/LinedList"/>
    <dgm:cxn modelId="{6147CE7D-D028-7042-B877-14CE881BF6C3}" type="presParOf" srcId="{21486E7A-3C15-4A1A-B387-E214F5575168}" destId="{F99F0CE5-45E0-457F-A7CE-68A4A29CE1C0}" srcOrd="1" destOrd="0" presId="urn:microsoft.com/office/officeart/2008/layout/LinedList"/>
    <dgm:cxn modelId="{88DF0153-95F5-F349-8A8F-501C90D55AAC}" type="presParOf" srcId="{F99F0CE5-45E0-457F-A7CE-68A4A29CE1C0}" destId="{C3CBDEF7-BBA2-4746-9A8E-385043C0DF99}" srcOrd="0" destOrd="0" presId="urn:microsoft.com/office/officeart/2008/layout/LinedList"/>
    <dgm:cxn modelId="{2A6F52FF-211D-E04C-84F8-2607EB1B3A6C}" type="presParOf" srcId="{F99F0CE5-45E0-457F-A7CE-68A4A29CE1C0}" destId="{FD63F344-9E67-41FD-A6FF-0FB35327B756}" srcOrd="1" destOrd="0" presId="urn:microsoft.com/office/officeart/2008/layout/LinedList"/>
    <dgm:cxn modelId="{09D68AFF-038D-5B4A-9A4C-0474BE5F23C9}" type="presParOf" srcId="{F99F0CE5-45E0-457F-A7CE-68A4A29CE1C0}" destId="{F013226E-277D-4EEF-9D0C-E0D3AE1FBC4A}" srcOrd="2" destOrd="0" presId="urn:microsoft.com/office/officeart/2008/layout/LinedList"/>
    <dgm:cxn modelId="{BCF7EC96-708A-B74A-8EF7-ABB65046C595}" type="presParOf" srcId="{21486E7A-3C15-4A1A-B387-E214F5575168}" destId="{8EA87CD9-A93C-4984-94DF-693C4A94DDFF}" srcOrd="2" destOrd="0" presId="urn:microsoft.com/office/officeart/2008/layout/LinedList"/>
    <dgm:cxn modelId="{CD377A92-5C74-3A4F-9F54-BA77BBD594D7}" type="presParOf" srcId="{21486E7A-3C15-4A1A-B387-E214F5575168}" destId="{BC8DFF6E-B477-413F-903A-6FB1B7DC44AC}" srcOrd="3" destOrd="0" presId="urn:microsoft.com/office/officeart/2008/layout/LinedList"/>
    <dgm:cxn modelId="{D56C5853-75BB-9043-BF3D-5ECC097C656D}" type="presParOf" srcId="{35D81083-3D18-4646-AAFA-FD23457DE3D6}" destId="{F7E05F09-9CD6-4B3F-87DD-06C0311D279A}" srcOrd="6" destOrd="0" presId="urn:microsoft.com/office/officeart/2008/layout/LinedList"/>
    <dgm:cxn modelId="{622CE086-39FA-EE46-85A2-BEB0E23D7877}" type="presParOf" srcId="{35D81083-3D18-4646-AAFA-FD23457DE3D6}" destId="{619497E1-838C-4B18-9E7E-722C5C2BEB59}" srcOrd="7" destOrd="0" presId="urn:microsoft.com/office/officeart/2008/layout/LinedList"/>
    <dgm:cxn modelId="{77501B5A-AE89-434A-91D8-EC70062B943F}" type="presParOf" srcId="{619497E1-838C-4B18-9E7E-722C5C2BEB59}" destId="{E16FD6CF-A8A6-4EFE-97FC-18AE85387C56}" srcOrd="0" destOrd="0" presId="urn:microsoft.com/office/officeart/2008/layout/LinedList"/>
    <dgm:cxn modelId="{A694D720-6A05-0544-AF21-3C5E7ABDD13C}" type="presParOf" srcId="{619497E1-838C-4B18-9E7E-722C5C2BEB59}" destId="{9C3E837A-F2B6-410E-82D5-AD1BB2EE5982}" srcOrd="1" destOrd="0" presId="urn:microsoft.com/office/officeart/2008/layout/LinedList"/>
    <dgm:cxn modelId="{4034A12D-648C-7B42-9D44-A79A159552AE}" type="presParOf" srcId="{9C3E837A-F2B6-410E-82D5-AD1BB2EE5982}" destId="{8CDFBF62-764D-4967-AF60-8ACAD9273407}" srcOrd="0" destOrd="0" presId="urn:microsoft.com/office/officeart/2008/layout/LinedList"/>
    <dgm:cxn modelId="{FFDC643A-3B5F-D247-9943-470B90906A44}" type="presParOf" srcId="{9C3E837A-F2B6-410E-82D5-AD1BB2EE5982}" destId="{FED317E9-CEDD-48A3-BCEC-03191C871DBB}" srcOrd="1" destOrd="0" presId="urn:microsoft.com/office/officeart/2008/layout/LinedList"/>
    <dgm:cxn modelId="{75B5AB03-3F32-1E4F-9C67-1BC192531C49}" type="presParOf" srcId="{FED317E9-CEDD-48A3-BCEC-03191C871DBB}" destId="{AEB83263-34E5-4F25-9E11-12CBF24F0BB7}" srcOrd="0" destOrd="0" presId="urn:microsoft.com/office/officeart/2008/layout/LinedList"/>
    <dgm:cxn modelId="{29EA8850-D476-6A42-A833-EEB03FFD5B42}" type="presParOf" srcId="{FED317E9-CEDD-48A3-BCEC-03191C871DBB}" destId="{23C165DE-32BC-4C2B-AA90-D532681D9D6C}" srcOrd="1" destOrd="0" presId="urn:microsoft.com/office/officeart/2008/layout/LinedList"/>
    <dgm:cxn modelId="{D75727FB-B9BA-1446-A1D2-3444ACD9FBBA}" type="presParOf" srcId="{FED317E9-CEDD-48A3-BCEC-03191C871DBB}" destId="{A57A2A15-7C15-4DCA-A2EB-BAD4DF7EF47A}" srcOrd="2" destOrd="0" presId="urn:microsoft.com/office/officeart/2008/layout/LinedList"/>
    <dgm:cxn modelId="{1808618A-4E43-EB42-8874-D170982D6F56}" type="presParOf" srcId="{9C3E837A-F2B6-410E-82D5-AD1BB2EE5982}" destId="{FC87E33A-12A2-4E66-BE2A-59C2B00D3478}" srcOrd="2" destOrd="0" presId="urn:microsoft.com/office/officeart/2008/layout/LinedList"/>
    <dgm:cxn modelId="{562C8BAC-53CD-AE46-AA90-8B1B9AF19507}" type="presParOf" srcId="{9C3E837A-F2B6-410E-82D5-AD1BB2EE5982}" destId="{680DE975-81FE-41BD-BC33-6A2F3AB55BCD}" srcOrd="3" destOrd="0" presId="urn:microsoft.com/office/officeart/2008/layout/LinedList"/>
    <dgm:cxn modelId="{E798BCE8-BD03-7441-BDDE-1B0CC3CAB803}" type="presParOf" srcId="{35D81083-3D18-4646-AAFA-FD23457DE3D6}" destId="{433DA623-D593-4C37-91F8-411A9F616D28}" srcOrd="8" destOrd="0" presId="urn:microsoft.com/office/officeart/2008/layout/LinedList"/>
    <dgm:cxn modelId="{3C7FC5B2-217C-CC4D-9C75-82DEC0E76852}" type="presParOf" srcId="{35D81083-3D18-4646-AAFA-FD23457DE3D6}" destId="{3807D759-5C2C-4304-8C56-C148CC37582E}" srcOrd="9" destOrd="0" presId="urn:microsoft.com/office/officeart/2008/layout/LinedList"/>
    <dgm:cxn modelId="{4A438027-DAA2-3E4C-A7DE-8BC3C6E3030A}" type="presParOf" srcId="{3807D759-5C2C-4304-8C56-C148CC37582E}" destId="{1F29AC5B-555F-422A-923B-AF61D4E75AFE}" srcOrd="0" destOrd="0" presId="urn:microsoft.com/office/officeart/2008/layout/LinedList"/>
    <dgm:cxn modelId="{75757702-1A7F-4049-9E27-A3614FE85BAF}" type="presParOf" srcId="{3807D759-5C2C-4304-8C56-C148CC37582E}" destId="{085ACD7D-8901-4E29-B59F-5D0D14F3445D}" srcOrd="1" destOrd="0" presId="urn:microsoft.com/office/officeart/2008/layout/LinedList"/>
    <dgm:cxn modelId="{53048B59-2A5A-D443-AE4E-B963A95FF258}" type="presParOf" srcId="{085ACD7D-8901-4E29-B59F-5D0D14F3445D}" destId="{DBB00975-8530-445E-A446-C0F29F5A6B60}" srcOrd="0" destOrd="0" presId="urn:microsoft.com/office/officeart/2008/layout/LinedList"/>
    <dgm:cxn modelId="{4EE94D5F-B95C-8147-8C0A-7B07C8B0B62E}" type="presParOf" srcId="{085ACD7D-8901-4E29-B59F-5D0D14F3445D}" destId="{D21F8660-ADC0-4BDC-B043-829451DE669D}" srcOrd="1" destOrd="0" presId="urn:microsoft.com/office/officeart/2008/layout/LinedList"/>
    <dgm:cxn modelId="{CFE573E5-8686-DC4D-AB96-929D8C3BD828}" type="presParOf" srcId="{D21F8660-ADC0-4BDC-B043-829451DE669D}" destId="{211E0506-85F5-4A16-BBB2-265234BFE390}" srcOrd="0" destOrd="0" presId="urn:microsoft.com/office/officeart/2008/layout/LinedList"/>
    <dgm:cxn modelId="{775B0369-8699-874E-88A8-DA205351A52A}" type="presParOf" srcId="{D21F8660-ADC0-4BDC-B043-829451DE669D}" destId="{8C7C1068-05B9-4306-A38B-50AA89A081F7}" srcOrd="1" destOrd="0" presId="urn:microsoft.com/office/officeart/2008/layout/LinedList"/>
    <dgm:cxn modelId="{0A8255E7-026E-684A-B32C-85986BA0EC6A}" type="presParOf" srcId="{D21F8660-ADC0-4BDC-B043-829451DE669D}" destId="{B1FB0112-B8C4-48BC-95A4-9BE137562328}" srcOrd="2" destOrd="0" presId="urn:microsoft.com/office/officeart/2008/layout/LinedList"/>
    <dgm:cxn modelId="{6168705E-2E63-774C-90DD-B135F970B1C1}" type="presParOf" srcId="{085ACD7D-8901-4E29-B59F-5D0D14F3445D}" destId="{E77F85C3-C03B-4A5B-BE39-2A7B12B950FB}" srcOrd="2" destOrd="0" presId="urn:microsoft.com/office/officeart/2008/layout/LinedList"/>
    <dgm:cxn modelId="{87E21FDF-9353-104E-B9BA-C5C04828B511}" type="presParOf" srcId="{085ACD7D-8901-4E29-B59F-5D0D14F3445D}" destId="{629CA682-A377-4ADD-B08D-5E71108F8908}" srcOrd="3" destOrd="0" presId="urn:microsoft.com/office/officeart/2008/layout/LinedList"/>
    <dgm:cxn modelId="{AC5DE29D-4897-0C48-85DD-A610798D27D3}" type="presParOf" srcId="{35D81083-3D18-4646-AAFA-FD23457DE3D6}" destId="{D4260B4A-209E-4994-89FC-D10E9C6489F2}" srcOrd="10" destOrd="0" presId="urn:microsoft.com/office/officeart/2008/layout/LinedList"/>
    <dgm:cxn modelId="{047A9ABF-65FD-AB43-802B-3D92C07C79CA}" type="presParOf" srcId="{35D81083-3D18-4646-AAFA-FD23457DE3D6}" destId="{AAC584FD-9955-4C30-BD49-E36F2EDC931E}" srcOrd="11" destOrd="0" presId="urn:microsoft.com/office/officeart/2008/layout/LinedList"/>
    <dgm:cxn modelId="{BF1E4552-651E-854D-AFC6-7100A1A8EB3B}" type="presParOf" srcId="{AAC584FD-9955-4C30-BD49-E36F2EDC931E}" destId="{8558197F-9535-4749-9EE0-8A7CD2A73756}" srcOrd="0" destOrd="0" presId="urn:microsoft.com/office/officeart/2008/layout/LinedList"/>
    <dgm:cxn modelId="{86AE7198-3DDF-134E-AFD6-77F920654D49}" type="presParOf" srcId="{AAC584FD-9955-4C30-BD49-E36F2EDC931E}" destId="{488BC714-588B-4877-B81C-357696BED048}" srcOrd="1" destOrd="0" presId="urn:microsoft.com/office/officeart/2008/layout/LinedList"/>
    <dgm:cxn modelId="{FE9CDD1F-6793-894D-A62F-5D62F8B78F63}" type="presParOf" srcId="{488BC714-588B-4877-B81C-357696BED048}" destId="{06145F33-4C42-4E45-8373-905D9A3488AC}" srcOrd="0" destOrd="0" presId="urn:microsoft.com/office/officeart/2008/layout/LinedList"/>
    <dgm:cxn modelId="{A1EF53C7-0A9C-BD41-9A75-3911A388D517}" type="presParOf" srcId="{488BC714-588B-4877-B81C-357696BED048}" destId="{C777906E-64B0-4B97-8DC6-565E0BF4B875}" srcOrd="1" destOrd="0" presId="urn:microsoft.com/office/officeart/2008/layout/LinedList"/>
    <dgm:cxn modelId="{C2B58894-084D-874A-AF05-5DC408A3CB81}" type="presParOf" srcId="{C777906E-64B0-4B97-8DC6-565E0BF4B875}" destId="{84FFDF6D-0AE3-4548-B93E-80E9F5C104DC}" srcOrd="0" destOrd="0" presId="urn:microsoft.com/office/officeart/2008/layout/LinedList"/>
    <dgm:cxn modelId="{A9C376D9-117F-1344-B56B-D7E601EF614C}" type="presParOf" srcId="{C777906E-64B0-4B97-8DC6-565E0BF4B875}" destId="{B1716A17-F09E-48FC-AA91-544302E4A612}" srcOrd="1" destOrd="0" presId="urn:microsoft.com/office/officeart/2008/layout/LinedList"/>
    <dgm:cxn modelId="{CD566F3F-363B-B44E-BBE0-191C43AB899F}" type="presParOf" srcId="{C777906E-64B0-4B97-8DC6-565E0BF4B875}" destId="{8A3E06A6-E79F-464C-A9AA-B2F38B5A4FFA}" srcOrd="2" destOrd="0" presId="urn:microsoft.com/office/officeart/2008/layout/LinedList"/>
    <dgm:cxn modelId="{B01E4BEA-0B8F-9241-B2D2-F88625388738}" type="presParOf" srcId="{488BC714-588B-4877-B81C-357696BED048}" destId="{E768DFCF-F3A7-45CE-9642-3EB15B053034}" srcOrd="2" destOrd="0" presId="urn:microsoft.com/office/officeart/2008/layout/LinedList"/>
    <dgm:cxn modelId="{00FB972C-DE03-8541-B970-0F262C9869EF}" type="presParOf" srcId="{488BC714-588B-4877-B81C-357696BED048}" destId="{2AAD68DD-8CA1-4FFE-9B8C-EF73AB05ED12}" srcOrd="3" destOrd="0" presId="urn:microsoft.com/office/officeart/2008/layout/LinedList"/>
    <dgm:cxn modelId="{C75E4203-5FFC-4F4B-AE46-5A9902777629}" type="presParOf" srcId="{35D81083-3D18-4646-AAFA-FD23457DE3D6}" destId="{F339336E-272F-4DAD-B7D8-D85F20EB7412}" srcOrd="12" destOrd="0" presId="urn:microsoft.com/office/officeart/2008/layout/LinedList"/>
    <dgm:cxn modelId="{6BE65ABE-04D6-F342-AE52-EA201AA62DEF}" type="presParOf" srcId="{35D81083-3D18-4646-AAFA-FD23457DE3D6}" destId="{434C9E3A-D192-4D6D-99C2-4656A4646750}" srcOrd="13" destOrd="0" presId="urn:microsoft.com/office/officeart/2008/layout/LinedList"/>
    <dgm:cxn modelId="{9C9EB7AE-0F55-B44B-985E-8203A56C0147}" type="presParOf" srcId="{434C9E3A-D192-4D6D-99C2-4656A4646750}" destId="{EE86B430-87BB-422B-AAB9-710D79E2CCBD}" srcOrd="0" destOrd="0" presId="urn:microsoft.com/office/officeart/2008/layout/LinedList"/>
    <dgm:cxn modelId="{0177182F-9C4C-DA4F-B02A-88060522986C}" type="presParOf" srcId="{434C9E3A-D192-4D6D-99C2-4656A4646750}" destId="{987DC9FB-52B7-4E71-AB42-611B7E77FBDB}" srcOrd="1" destOrd="0" presId="urn:microsoft.com/office/officeart/2008/layout/LinedList"/>
    <dgm:cxn modelId="{98BF88F0-700F-9F40-A558-854A2F2F67E5}" type="presParOf" srcId="{987DC9FB-52B7-4E71-AB42-611B7E77FBDB}" destId="{3064E4E7-E4E9-4153-AD60-5A7A818910D4}" srcOrd="0" destOrd="0" presId="urn:microsoft.com/office/officeart/2008/layout/LinedList"/>
    <dgm:cxn modelId="{5AFF1434-E113-AA44-8BCC-D392E6DB3EAA}" type="presParOf" srcId="{987DC9FB-52B7-4E71-AB42-611B7E77FBDB}" destId="{7AF2C54E-D882-42E1-B909-1C907C247B93}" srcOrd="1" destOrd="0" presId="urn:microsoft.com/office/officeart/2008/layout/LinedList"/>
    <dgm:cxn modelId="{8CC9CFD4-B512-EE4D-8FA3-FAA0311F9D1A}" type="presParOf" srcId="{7AF2C54E-D882-42E1-B909-1C907C247B93}" destId="{B25571D8-1E64-4055-B90C-ABF32D40F6BD}" srcOrd="0" destOrd="0" presId="urn:microsoft.com/office/officeart/2008/layout/LinedList"/>
    <dgm:cxn modelId="{8B90F8ED-F25B-C043-9A7F-77CE6D36CC66}" type="presParOf" srcId="{7AF2C54E-D882-42E1-B909-1C907C247B93}" destId="{75842D49-AF75-44ED-B2C8-1B895004F51C}" srcOrd="1" destOrd="0" presId="urn:microsoft.com/office/officeart/2008/layout/LinedList"/>
    <dgm:cxn modelId="{D15A644C-43D1-144B-A142-58DF6C216D03}" type="presParOf" srcId="{7AF2C54E-D882-42E1-B909-1C907C247B93}" destId="{76CC49E8-E097-4E2B-9B7A-D6A703504DDA}" srcOrd="2" destOrd="0" presId="urn:microsoft.com/office/officeart/2008/layout/LinedList"/>
    <dgm:cxn modelId="{5CB08809-5C86-FB46-B4CC-5EEA9E188963}" type="presParOf" srcId="{987DC9FB-52B7-4E71-AB42-611B7E77FBDB}" destId="{CD2AABA6-49C8-48BE-936D-004CCABBA2DB}" srcOrd="2" destOrd="0" presId="urn:microsoft.com/office/officeart/2008/layout/LinedList"/>
    <dgm:cxn modelId="{D2E39985-F941-0144-B983-7DB57F85F88C}" type="presParOf" srcId="{987DC9FB-52B7-4E71-AB42-611B7E77FBDB}" destId="{2973F58C-6D99-4328-A1E6-B32EACBEEB7F}" srcOrd="3" destOrd="0" presId="urn:microsoft.com/office/officeart/2008/layout/LinedList"/>
    <dgm:cxn modelId="{971D64CC-7AE8-5545-A048-EC06AB008D0E}" type="presParOf" srcId="{35D81083-3D18-4646-AAFA-FD23457DE3D6}" destId="{7E7268F5-1EAC-4A2B-94D7-A61964CCBA6D}" srcOrd="14" destOrd="0" presId="urn:microsoft.com/office/officeart/2008/layout/LinedList"/>
    <dgm:cxn modelId="{84A93369-731C-4947-8A66-EDEA738AC584}" type="presParOf" srcId="{35D81083-3D18-4646-AAFA-FD23457DE3D6}" destId="{5D859406-1EB4-4D78-B824-6468272933A0}" srcOrd="15" destOrd="0" presId="urn:microsoft.com/office/officeart/2008/layout/LinedList"/>
    <dgm:cxn modelId="{82314F54-FF64-C14A-9CDC-C0B88DFF19A4}" type="presParOf" srcId="{5D859406-1EB4-4D78-B824-6468272933A0}" destId="{18A46BBF-2EA4-449F-A26F-902C983F3903}" srcOrd="0" destOrd="0" presId="urn:microsoft.com/office/officeart/2008/layout/LinedList"/>
    <dgm:cxn modelId="{03CC7879-5537-7849-98B5-BFCE4598F766}" type="presParOf" srcId="{5D859406-1EB4-4D78-B824-6468272933A0}" destId="{C832A421-74CF-495B-988F-4A54A2FB7212}" srcOrd="1" destOrd="0" presId="urn:microsoft.com/office/officeart/2008/layout/LinedList"/>
    <dgm:cxn modelId="{1F5A1107-611F-A448-84F2-717DB9403CC2}" type="presParOf" srcId="{C832A421-74CF-495B-988F-4A54A2FB7212}" destId="{98C38D03-1139-444C-927D-42F5CB50DAB3}" srcOrd="0" destOrd="0" presId="urn:microsoft.com/office/officeart/2008/layout/LinedList"/>
    <dgm:cxn modelId="{8A6A77D4-CCA9-6744-8E39-293DE6FF5BF1}" type="presParOf" srcId="{C832A421-74CF-495B-988F-4A54A2FB7212}" destId="{7EA45355-0E0E-469B-BF39-0E9169BCFDAD}" srcOrd="1" destOrd="0" presId="urn:microsoft.com/office/officeart/2008/layout/LinedList"/>
    <dgm:cxn modelId="{3384991E-A6FE-5F4D-BC2C-3CE567319B75}" type="presParOf" srcId="{7EA45355-0E0E-469B-BF39-0E9169BCFDAD}" destId="{790433D4-5B09-4CB0-B547-8956262131D7}" srcOrd="0" destOrd="0" presId="urn:microsoft.com/office/officeart/2008/layout/LinedList"/>
    <dgm:cxn modelId="{8FB11044-C022-B344-9DEC-E9D5692E5069}" type="presParOf" srcId="{7EA45355-0E0E-469B-BF39-0E9169BCFDAD}" destId="{AE2DEB13-CB3D-4310-8CE7-6FAA5D8DE77C}" srcOrd="1" destOrd="0" presId="urn:microsoft.com/office/officeart/2008/layout/LinedList"/>
    <dgm:cxn modelId="{8B9AD109-EB8F-B340-922E-31304B4C5762}" type="presParOf" srcId="{7EA45355-0E0E-469B-BF39-0E9169BCFDAD}" destId="{F124005C-7336-4C16-B340-F68DEEBEB045}" srcOrd="2" destOrd="0" presId="urn:microsoft.com/office/officeart/2008/layout/LinedList"/>
    <dgm:cxn modelId="{7A1AEFF1-7676-744C-8195-AC0EF847A9FD}" type="presParOf" srcId="{C832A421-74CF-495B-988F-4A54A2FB7212}" destId="{E291A1AE-FB88-4B32-998E-871D3ACBFF09}" srcOrd="2" destOrd="0" presId="urn:microsoft.com/office/officeart/2008/layout/LinedList"/>
    <dgm:cxn modelId="{53BC8304-5F52-324A-A8F7-45DC4F8A1A53}" type="presParOf" srcId="{C832A421-74CF-495B-988F-4A54A2FB7212}" destId="{5DE5601E-D337-4BC1-86CB-AE80D8E69DD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63054-3E91-4525-8B5A-6D7B33658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78F71608-80FD-44C1-A471-94B6452C82CE}">
      <dgm:prSet phldrT="[Metin]"/>
      <dgm:spPr/>
      <dgm:t>
        <a:bodyPr/>
        <a:lstStyle/>
        <a:p>
          <a:r>
            <a:rPr lang="tr-TR" b="1" i="1" dirty="0"/>
            <a:t>1- Araştırma Konusu / Sorusu Belirleme</a:t>
          </a:r>
          <a:endParaRPr lang="tr-TR" dirty="0"/>
        </a:p>
      </dgm:t>
    </dgm:pt>
    <dgm:pt modelId="{E9B37313-9746-44CB-8239-F36A8914369E}" type="parTrans" cxnId="{CA7CA830-0B5D-4FAD-B72A-0A308095AF43}">
      <dgm:prSet/>
      <dgm:spPr/>
      <dgm:t>
        <a:bodyPr/>
        <a:lstStyle/>
        <a:p>
          <a:endParaRPr lang="tr-TR"/>
        </a:p>
      </dgm:t>
    </dgm:pt>
    <dgm:pt modelId="{F2DFBD1C-20ED-45A2-8AFA-E86A25D709AA}" type="sibTrans" cxnId="{CA7CA830-0B5D-4FAD-B72A-0A308095AF43}">
      <dgm:prSet/>
      <dgm:spPr/>
      <dgm:t>
        <a:bodyPr/>
        <a:lstStyle/>
        <a:p>
          <a:endParaRPr lang="tr-TR"/>
        </a:p>
      </dgm:t>
    </dgm:pt>
    <dgm:pt modelId="{4DB66C9B-5ECB-4D22-9BA6-CE5B7DEE362D}">
      <dgm:prSet phldrT="[Metin]" custT="1"/>
      <dgm:spPr/>
      <dgm:t>
        <a:bodyPr/>
        <a:lstStyle/>
        <a:p>
          <a:pPr algn="just"/>
          <a:r>
            <a:rPr lang="tr-TR" sz="1400" dirty="0"/>
            <a:t>Güneş sistemi nasıl olmuştur?                               </a:t>
          </a:r>
        </a:p>
        <a:p>
          <a:pPr algn="just"/>
          <a:r>
            <a:rPr lang="tr-TR" sz="1400" dirty="0"/>
            <a:t>Yenilenebilir enerji kaynakları nelerdir?                    </a:t>
          </a:r>
        </a:p>
        <a:p>
          <a:pPr algn="just"/>
          <a:r>
            <a:rPr lang="tr-TR" sz="1400" dirty="0"/>
            <a:t>Erozyonla mücadele için hangi önlemler alınmaktadır?</a:t>
          </a:r>
        </a:p>
      </dgm:t>
    </dgm:pt>
    <dgm:pt modelId="{233E3806-1B74-4149-BDEE-70D9027C2824}" type="parTrans" cxnId="{3CB49CC0-A4E3-4FFB-95B6-62295E570890}">
      <dgm:prSet/>
      <dgm:spPr/>
      <dgm:t>
        <a:bodyPr/>
        <a:lstStyle/>
        <a:p>
          <a:endParaRPr lang="tr-TR"/>
        </a:p>
      </dgm:t>
    </dgm:pt>
    <dgm:pt modelId="{DB83560D-5D6B-41C4-B3CC-370F956F59D4}" type="sibTrans" cxnId="{3CB49CC0-A4E3-4FFB-95B6-62295E570890}">
      <dgm:prSet/>
      <dgm:spPr/>
      <dgm:t>
        <a:bodyPr/>
        <a:lstStyle/>
        <a:p>
          <a:endParaRPr lang="tr-TR"/>
        </a:p>
      </dgm:t>
    </dgm:pt>
    <dgm:pt modelId="{2B435868-D820-4CBE-8CB3-27E2836E264C}">
      <dgm:prSet/>
      <dgm:spPr/>
      <dgm:t>
        <a:bodyPr/>
        <a:lstStyle/>
        <a:p>
          <a:r>
            <a:rPr lang="tr-TR" b="1" i="1" dirty="0"/>
            <a:t>2- Anahtar Sözcükleri Belirleme</a:t>
          </a:r>
        </a:p>
      </dgm:t>
    </dgm:pt>
    <dgm:pt modelId="{518C4FF4-3C6C-4C5F-BB08-4E2711B76FB1}" type="parTrans" cxnId="{EAD8310D-4304-4DA9-BE10-D9E2221ECDFF}">
      <dgm:prSet/>
      <dgm:spPr/>
      <dgm:t>
        <a:bodyPr/>
        <a:lstStyle/>
        <a:p>
          <a:endParaRPr lang="tr-TR"/>
        </a:p>
      </dgm:t>
    </dgm:pt>
    <dgm:pt modelId="{17D864B1-3C59-4231-8473-98F3F4DA6650}" type="sibTrans" cxnId="{EAD8310D-4304-4DA9-BE10-D9E2221ECDFF}">
      <dgm:prSet/>
      <dgm:spPr/>
      <dgm:t>
        <a:bodyPr/>
        <a:lstStyle/>
        <a:p>
          <a:endParaRPr lang="tr-TR"/>
        </a:p>
      </dgm:t>
    </dgm:pt>
    <dgm:pt modelId="{DCF2B773-2CF7-4F05-8113-3C6047FAAE67}">
      <dgm:prSet custT="1"/>
      <dgm:spPr/>
      <dgm:t>
        <a:bodyPr/>
        <a:lstStyle/>
        <a:p>
          <a:pPr algn="just"/>
          <a:r>
            <a:rPr lang="tr-TR" sz="1400" dirty="0"/>
            <a:t>Öğrencilerin </a:t>
          </a:r>
          <a:r>
            <a:rPr lang="tr-TR" sz="1400" dirty="0">
              <a:solidFill>
                <a:srgbClr val="FF0000"/>
              </a:solidFill>
            </a:rPr>
            <a:t>inceleme yapacağı konuya ilişkin temel kavramların </a:t>
          </a:r>
          <a:r>
            <a:rPr lang="tr-TR" sz="1400" dirty="0"/>
            <a:t>neler olduğunu belirlenebilir</a:t>
          </a:r>
          <a:r>
            <a:rPr lang="tr-TR" sz="1700" dirty="0"/>
            <a:t>.</a:t>
          </a:r>
          <a:endParaRPr lang="tr-TR" sz="1700" b="1" i="1" dirty="0"/>
        </a:p>
      </dgm:t>
    </dgm:pt>
    <dgm:pt modelId="{35CE53B7-B4DE-4F87-AECF-062A3FF7FE1D}" type="parTrans" cxnId="{05ED2197-7713-4DDF-BCEE-34D60EC5ADBF}">
      <dgm:prSet/>
      <dgm:spPr/>
      <dgm:t>
        <a:bodyPr/>
        <a:lstStyle/>
        <a:p>
          <a:endParaRPr lang="tr-TR"/>
        </a:p>
      </dgm:t>
    </dgm:pt>
    <dgm:pt modelId="{53871321-6143-4650-A00C-0FC0718694FE}" type="sibTrans" cxnId="{05ED2197-7713-4DDF-BCEE-34D60EC5ADBF}">
      <dgm:prSet/>
      <dgm:spPr/>
      <dgm:t>
        <a:bodyPr/>
        <a:lstStyle/>
        <a:p>
          <a:endParaRPr lang="tr-TR"/>
        </a:p>
      </dgm:t>
    </dgm:pt>
    <dgm:pt modelId="{563E4C3A-06C3-4D70-95BE-EB7244BA368C}">
      <dgm:prSet/>
      <dgm:spPr/>
      <dgm:t>
        <a:bodyPr/>
        <a:lstStyle/>
        <a:p>
          <a:r>
            <a:rPr lang="tr-TR" b="1" i="1" dirty="0"/>
            <a:t>3- Kaynak Taraması Yapma</a:t>
          </a:r>
        </a:p>
      </dgm:t>
    </dgm:pt>
    <dgm:pt modelId="{2BB37E35-94FC-44FE-A968-AFD06451A0BD}" type="parTrans" cxnId="{9DFFF385-DFF7-4092-BF8D-D4BB95AEE7B6}">
      <dgm:prSet/>
      <dgm:spPr/>
      <dgm:t>
        <a:bodyPr/>
        <a:lstStyle/>
        <a:p>
          <a:endParaRPr lang="tr-TR"/>
        </a:p>
      </dgm:t>
    </dgm:pt>
    <dgm:pt modelId="{EE44C12B-D9C5-4218-B915-087E87FED37E}" type="sibTrans" cxnId="{9DFFF385-DFF7-4092-BF8D-D4BB95AEE7B6}">
      <dgm:prSet/>
      <dgm:spPr/>
      <dgm:t>
        <a:bodyPr/>
        <a:lstStyle/>
        <a:p>
          <a:endParaRPr lang="tr-TR"/>
        </a:p>
      </dgm:t>
    </dgm:pt>
    <dgm:pt modelId="{E884821D-9208-4C40-BF14-3BAACAD0E377}">
      <dgm:prSet custT="1"/>
      <dgm:spPr/>
      <dgm:t>
        <a:bodyPr/>
        <a:lstStyle/>
        <a:p>
          <a:pPr algn="just"/>
          <a:r>
            <a:rPr lang="tr-TR" sz="1400" dirty="0"/>
            <a:t>Araştırılacak bilgiye </a:t>
          </a:r>
          <a:r>
            <a:rPr lang="tr-TR" sz="1400" dirty="0">
              <a:solidFill>
                <a:srgbClr val="FF0000"/>
              </a:solidFill>
            </a:rPr>
            <a:t>hangi kaynaklar</a:t>
          </a:r>
          <a:r>
            <a:rPr lang="tr-TR" sz="1400" dirty="0"/>
            <a:t>dan ulaşılacağı belirlenir. </a:t>
          </a:r>
          <a:endParaRPr lang="tr-TR" sz="1400" b="1" i="1" dirty="0"/>
        </a:p>
      </dgm:t>
    </dgm:pt>
    <dgm:pt modelId="{A5FF55D3-9EC5-45C3-A984-9F6B286F9B7B}" type="parTrans" cxnId="{DBBE8F55-DBB7-47C8-A64F-8B306D0B1189}">
      <dgm:prSet/>
      <dgm:spPr/>
      <dgm:t>
        <a:bodyPr/>
        <a:lstStyle/>
        <a:p>
          <a:endParaRPr lang="tr-TR"/>
        </a:p>
      </dgm:t>
    </dgm:pt>
    <dgm:pt modelId="{032D3FF4-B1A3-4D42-80C6-18C1775A373B}" type="sibTrans" cxnId="{DBBE8F55-DBB7-47C8-A64F-8B306D0B1189}">
      <dgm:prSet/>
      <dgm:spPr/>
      <dgm:t>
        <a:bodyPr/>
        <a:lstStyle/>
        <a:p>
          <a:endParaRPr lang="tr-TR"/>
        </a:p>
      </dgm:t>
    </dgm:pt>
    <dgm:pt modelId="{4229BE64-E803-4224-8B71-FC46FF49C5DF}">
      <dgm:prSet/>
      <dgm:spPr/>
      <dgm:t>
        <a:bodyPr/>
        <a:lstStyle/>
        <a:p>
          <a:r>
            <a:rPr lang="tr-TR" b="1" i="1" dirty="0"/>
            <a:t>4- Kaynakları Sentezleme</a:t>
          </a:r>
        </a:p>
      </dgm:t>
    </dgm:pt>
    <dgm:pt modelId="{450B66AD-5664-437C-BA76-E04985ABE9DE}" type="parTrans" cxnId="{A90E242B-9193-4AE1-AA0D-AA7B336978D2}">
      <dgm:prSet/>
      <dgm:spPr/>
      <dgm:t>
        <a:bodyPr/>
        <a:lstStyle/>
        <a:p>
          <a:endParaRPr lang="tr-TR"/>
        </a:p>
      </dgm:t>
    </dgm:pt>
    <dgm:pt modelId="{6D91A9E9-8B34-41AC-AAC3-B2790E2A86EE}" type="sibTrans" cxnId="{A90E242B-9193-4AE1-AA0D-AA7B336978D2}">
      <dgm:prSet/>
      <dgm:spPr/>
      <dgm:t>
        <a:bodyPr/>
        <a:lstStyle/>
        <a:p>
          <a:endParaRPr lang="tr-TR"/>
        </a:p>
      </dgm:t>
    </dgm:pt>
    <dgm:pt modelId="{4EFB89AE-B19F-4BEF-901D-33A877CDA23A}">
      <dgm:prSet custT="1"/>
      <dgm:spPr/>
      <dgm:t>
        <a:bodyPr/>
        <a:lstStyle/>
        <a:p>
          <a:pPr algn="just"/>
          <a:r>
            <a:rPr lang="tr-TR" sz="1400" dirty="0"/>
            <a:t>Konu ile ilgili </a:t>
          </a:r>
          <a:r>
            <a:rPr lang="tr-TR" sz="1400" dirty="0">
              <a:solidFill>
                <a:srgbClr val="FF0000"/>
              </a:solidFill>
            </a:rPr>
            <a:t>güncel çalışmalar ve tartışmalar </a:t>
          </a:r>
          <a:r>
            <a:rPr lang="tr-TR" sz="1400" dirty="0"/>
            <a:t>derlenebilir</a:t>
          </a:r>
          <a:r>
            <a:rPr lang="tr-TR" sz="1700" dirty="0"/>
            <a:t>.</a:t>
          </a:r>
          <a:endParaRPr lang="tr-TR" sz="1700" b="1" i="1" dirty="0"/>
        </a:p>
      </dgm:t>
    </dgm:pt>
    <dgm:pt modelId="{24C73A35-D8DE-435E-8D53-03FA6F433122}" type="parTrans" cxnId="{21FC07C8-346C-4818-9A36-D2EEF59AB47C}">
      <dgm:prSet/>
      <dgm:spPr/>
      <dgm:t>
        <a:bodyPr/>
        <a:lstStyle/>
        <a:p>
          <a:endParaRPr lang="tr-TR"/>
        </a:p>
      </dgm:t>
    </dgm:pt>
    <dgm:pt modelId="{F487653A-0049-4A70-8850-A09CC545E847}" type="sibTrans" cxnId="{21FC07C8-346C-4818-9A36-D2EEF59AB47C}">
      <dgm:prSet/>
      <dgm:spPr/>
      <dgm:t>
        <a:bodyPr/>
        <a:lstStyle/>
        <a:p>
          <a:endParaRPr lang="tr-TR"/>
        </a:p>
      </dgm:t>
    </dgm:pt>
    <dgm:pt modelId="{97D2E50E-DCD6-4EC0-8B39-1C078C966668}">
      <dgm:prSet/>
      <dgm:spPr/>
      <dgm:t>
        <a:bodyPr/>
        <a:lstStyle/>
        <a:p>
          <a:r>
            <a:rPr lang="tr-TR" b="1" i="1" dirty="0"/>
            <a:t>5- Sunum </a:t>
          </a:r>
        </a:p>
      </dgm:t>
    </dgm:pt>
    <dgm:pt modelId="{98191FE4-50CE-411A-847B-CC43152A77B2}" type="parTrans" cxnId="{29EB440B-A0DA-4CB9-A4AC-17C2E5344570}">
      <dgm:prSet/>
      <dgm:spPr/>
      <dgm:t>
        <a:bodyPr/>
        <a:lstStyle/>
        <a:p>
          <a:endParaRPr lang="tr-TR"/>
        </a:p>
      </dgm:t>
    </dgm:pt>
    <dgm:pt modelId="{CEFB671A-B8F0-491C-932B-FCC3584DCF9F}" type="sibTrans" cxnId="{29EB440B-A0DA-4CB9-A4AC-17C2E5344570}">
      <dgm:prSet/>
      <dgm:spPr/>
      <dgm:t>
        <a:bodyPr/>
        <a:lstStyle/>
        <a:p>
          <a:endParaRPr lang="tr-TR"/>
        </a:p>
      </dgm:t>
    </dgm:pt>
    <dgm:pt modelId="{FC5DDE67-2F7F-40FE-81CF-81E789E0241B}">
      <dgm:prSet custT="1"/>
      <dgm:spPr/>
      <dgm:t>
        <a:bodyPr/>
        <a:lstStyle/>
        <a:p>
          <a:pPr algn="just"/>
          <a:r>
            <a:rPr lang="tr-TR" sz="1400" dirty="0"/>
            <a:t>İnceleme alt projelerinde gerçekleştirilen çalışmalar ve kaynaklardan </a:t>
          </a:r>
          <a:r>
            <a:rPr lang="tr-TR" sz="1400" dirty="0">
              <a:solidFill>
                <a:srgbClr val="FF0000"/>
              </a:solidFill>
            </a:rPr>
            <a:t>elde edilen bilgilerin sentezi rapor halinde yazılabilir.</a:t>
          </a:r>
          <a:r>
            <a:rPr lang="tr-TR" sz="1400" dirty="0"/>
            <a:t> </a:t>
          </a:r>
          <a:endParaRPr lang="tr-TR" sz="1400" b="1" i="1" dirty="0"/>
        </a:p>
      </dgm:t>
    </dgm:pt>
    <dgm:pt modelId="{C8FAAF41-0362-406E-BE55-6B8B62CAAA9B}" type="parTrans" cxnId="{3D871F85-46C5-4A0C-B2CC-8EAD02EA6EC3}">
      <dgm:prSet/>
      <dgm:spPr/>
      <dgm:t>
        <a:bodyPr/>
        <a:lstStyle/>
        <a:p>
          <a:endParaRPr lang="tr-TR"/>
        </a:p>
      </dgm:t>
    </dgm:pt>
    <dgm:pt modelId="{980B5074-1E61-4599-BE54-8F5B1B9E3D5D}" type="sibTrans" cxnId="{3D871F85-46C5-4A0C-B2CC-8EAD02EA6EC3}">
      <dgm:prSet/>
      <dgm:spPr/>
      <dgm:t>
        <a:bodyPr/>
        <a:lstStyle/>
        <a:p>
          <a:endParaRPr lang="tr-TR"/>
        </a:p>
      </dgm:t>
    </dgm:pt>
    <dgm:pt modelId="{310C1B9C-671D-4EA3-9BE7-18820495414F}" type="pres">
      <dgm:prSet presAssocID="{32363054-3E91-4525-8B5A-6D7B3365883A}" presName="vert0" presStyleCnt="0">
        <dgm:presLayoutVars>
          <dgm:dir/>
          <dgm:animOne val="branch"/>
          <dgm:animLvl val="lvl"/>
        </dgm:presLayoutVars>
      </dgm:prSet>
      <dgm:spPr/>
    </dgm:pt>
    <dgm:pt modelId="{01D96B83-1488-4FC5-B359-94801309B0F1}" type="pres">
      <dgm:prSet presAssocID="{78F71608-80FD-44C1-A471-94B6452C82CE}" presName="thickLine" presStyleLbl="alignNode1" presStyleIdx="0" presStyleCnt="5"/>
      <dgm:spPr/>
    </dgm:pt>
    <dgm:pt modelId="{7E117E6D-E709-40F8-BD79-D9FAA85D8930}" type="pres">
      <dgm:prSet presAssocID="{78F71608-80FD-44C1-A471-94B6452C82CE}" presName="horz1" presStyleCnt="0"/>
      <dgm:spPr/>
    </dgm:pt>
    <dgm:pt modelId="{88949127-C87A-474F-B5EE-D5AE2440291C}" type="pres">
      <dgm:prSet presAssocID="{78F71608-80FD-44C1-A471-94B6452C82CE}" presName="tx1" presStyleLbl="revTx" presStyleIdx="0" presStyleCnt="10"/>
      <dgm:spPr/>
    </dgm:pt>
    <dgm:pt modelId="{E34D2A25-ED9D-4C80-A2F4-55734506549D}" type="pres">
      <dgm:prSet presAssocID="{78F71608-80FD-44C1-A471-94B6452C82CE}" presName="vert1" presStyleCnt="0"/>
      <dgm:spPr/>
    </dgm:pt>
    <dgm:pt modelId="{13211310-D280-4851-AED2-86C8212345A7}" type="pres">
      <dgm:prSet presAssocID="{4DB66C9B-5ECB-4D22-9BA6-CE5B7DEE362D}" presName="vertSpace2a" presStyleCnt="0"/>
      <dgm:spPr/>
    </dgm:pt>
    <dgm:pt modelId="{2C7449F7-54BC-4DCE-913F-BB54E1E2C8FE}" type="pres">
      <dgm:prSet presAssocID="{4DB66C9B-5ECB-4D22-9BA6-CE5B7DEE362D}" presName="horz2" presStyleCnt="0"/>
      <dgm:spPr/>
    </dgm:pt>
    <dgm:pt modelId="{B7C94960-0FBA-41F1-88DC-9E8E031A46EC}" type="pres">
      <dgm:prSet presAssocID="{4DB66C9B-5ECB-4D22-9BA6-CE5B7DEE362D}" presName="horzSpace2" presStyleCnt="0"/>
      <dgm:spPr/>
    </dgm:pt>
    <dgm:pt modelId="{A818E9E0-77CC-41F8-943B-0E29C51A1299}" type="pres">
      <dgm:prSet presAssocID="{4DB66C9B-5ECB-4D22-9BA6-CE5B7DEE362D}" presName="tx2" presStyleLbl="revTx" presStyleIdx="1" presStyleCnt="10"/>
      <dgm:spPr/>
    </dgm:pt>
    <dgm:pt modelId="{0BACA9F2-662E-4811-B1C3-C98FDC126368}" type="pres">
      <dgm:prSet presAssocID="{4DB66C9B-5ECB-4D22-9BA6-CE5B7DEE362D}" presName="vert2" presStyleCnt="0"/>
      <dgm:spPr/>
    </dgm:pt>
    <dgm:pt modelId="{D29CB59D-5661-43EB-86D8-6B91ACBF8291}" type="pres">
      <dgm:prSet presAssocID="{4DB66C9B-5ECB-4D22-9BA6-CE5B7DEE362D}" presName="thinLine2b" presStyleLbl="callout" presStyleIdx="0" presStyleCnt="5"/>
      <dgm:spPr/>
    </dgm:pt>
    <dgm:pt modelId="{66230993-F26F-4DC8-BAA5-EB2BE955F99F}" type="pres">
      <dgm:prSet presAssocID="{4DB66C9B-5ECB-4D22-9BA6-CE5B7DEE362D}" presName="vertSpace2b" presStyleCnt="0"/>
      <dgm:spPr/>
    </dgm:pt>
    <dgm:pt modelId="{85FE595F-87C1-4F30-AA37-A3C230AD2786}" type="pres">
      <dgm:prSet presAssocID="{2B435868-D820-4CBE-8CB3-27E2836E264C}" presName="thickLine" presStyleLbl="alignNode1" presStyleIdx="1" presStyleCnt="5"/>
      <dgm:spPr/>
    </dgm:pt>
    <dgm:pt modelId="{85715CA8-3092-4413-9DA1-BF6760DED7D5}" type="pres">
      <dgm:prSet presAssocID="{2B435868-D820-4CBE-8CB3-27E2836E264C}" presName="horz1" presStyleCnt="0"/>
      <dgm:spPr/>
    </dgm:pt>
    <dgm:pt modelId="{54871105-2E91-41D6-9072-C6015BE238EE}" type="pres">
      <dgm:prSet presAssocID="{2B435868-D820-4CBE-8CB3-27E2836E264C}" presName="tx1" presStyleLbl="revTx" presStyleIdx="2" presStyleCnt="10"/>
      <dgm:spPr/>
    </dgm:pt>
    <dgm:pt modelId="{DFED34EC-4EE3-4EBA-BAB0-3E622FBE5531}" type="pres">
      <dgm:prSet presAssocID="{2B435868-D820-4CBE-8CB3-27E2836E264C}" presName="vert1" presStyleCnt="0"/>
      <dgm:spPr/>
    </dgm:pt>
    <dgm:pt modelId="{575CA1BA-4AF3-47E1-A336-07900BDFE05F}" type="pres">
      <dgm:prSet presAssocID="{DCF2B773-2CF7-4F05-8113-3C6047FAAE67}" presName="vertSpace2a" presStyleCnt="0"/>
      <dgm:spPr/>
    </dgm:pt>
    <dgm:pt modelId="{C3CFAB3D-F3DD-4A84-8F7D-92F32AC2C12C}" type="pres">
      <dgm:prSet presAssocID="{DCF2B773-2CF7-4F05-8113-3C6047FAAE67}" presName="horz2" presStyleCnt="0"/>
      <dgm:spPr/>
    </dgm:pt>
    <dgm:pt modelId="{C5285E0B-BC2A-4DE0-9287-23CD6C5C32EA}" type="pres">
      <dgm:prSet presAssocID="{DCF2B773-2CF7-4F05-8113-3C6047FAAE67}" presName="horzSpace2" presStyleCnt="0"/>
      <dgm:spPr/>
    </dgm:pt>
    <dgm:pt modelId="{303D43E7-2CD9-4910-B140-C767125F65D7}" type="pres">
      <dgm:prSet presAssocID="{DCF2B773-2CF7-4F05-8113-3C6047FAAE67}" presName="tx2" presStyleLbl="revTx" presStyleIdx="3" presStyleCnt="10"/>
      <dgm:spPr/>
    </dgm:pt>
    <dgm:pt modelId="{6A990772-B59F-4E20-87C6-78211E335857}" type="pres">
      <dgm:prSet presAssocID="{DCF2B773-2CF7-4F05-8113-3C6047FAAE67}" presName="vert2" presStyleCnt="0"/>
      <dgm:spPr/>
    </dgm:pt>
    <dgm:pt modelId="{9F8196B9-E56A-41FE-B0CE-535F36176DBB}" type="pres">
      <dgm:prSet presAssocID="{DCF2B773-2CF7-4F05-8113-3C6047FAAE67}" presName="thinLine2b" presStyleLbl="callout" presStyleIdx="1" presStyleCnt="5"/>
      <dgm:spPr/>
    </dgm:pt>
    <dgm:pt modelId="{ACDA12F1-66A9-4E6B-9AC3-AE5DAFDABD5F}" type="pres">
      <dgm:prSet presAssocID="{DCF2B773-2CF7-4F05-8113-3C6047FAAE67}" presName="vertSpace2b" presStyleCnt="0"/>
      <dgm:spPr/>
    </dgm:pt>
    <dgm:pt modelId="{CF27EE37-1BBE-4A89-A2CE-0FB56AA1C9D6}" type="pres">
      <dgm:prSet presAssocID="{563E4C3A-06C3-4D70-95BE-EB7244BA368C}" presName="thickLine" presStyleLbl="alignNode1" presStyleIdx="2" presStyleCnt="5"/>
      <dgm:spPr/>
    </dgm:pt>
    <dgm:pt modelId="{95B7D09A-B779-439D-A6F5-B11E9B0A1E13}" type="pres">
      <dgm:prSet presAssocID="{563E4C3A-06C3-4D70-95BE-EB7244BA368C}" presName="horz1" presStyleCnt="0"/>
      <dgm:spPr/>
    </dgm:pt>
    <dgm:pt modelId="{8B202BEC-E07F-4417-A834-C46BF8231A02}" type="pres">
      <dgm:prSet presAssocID="{563E4C3A-06C3-4D70-95BE-EB7244BA368C}" presName="tx1" presStyleLbl="revTx" presStyleIdx="4" presStyleCnt="10"/>
      <dgm:spPr/>
    </dgm:pt>
    <dgm:pt modelId="{497430AE-8765-4EEE-938F-8C4A878B9A25}" type="pres">
      <dgm:prSet presAssocID="{563E4C3A-06C3-4D70-95BE-EB7244BA368C}" presName="vert1" presStyleCnt="0"/>
      <dgm:spPr/>
    </dgm:pt>
    <dgm:pt modelId="{E0EF6CCB-AFCB-4A2E-810E-CCC40F12DD88}" type="pres">
      <dgm:prSet presAssocID="{E884821D-9208-4C40-BF14-3BAACAD0E377}" presName="vertSpace2a" presStyleCnt="0"/>
      <dgm:spPr/>
    </dgm:pt>
    <dgm:pt modelId="{164243D3-54E1-4BA3-8457-E9152739EB66}" type="pres">
      <dgm:prSet presAssocID="{E884821D-9208-4C40-BF14-3BAACAD0E377}" presName="horz2" presStyleCnt="0"/>
      <dgm:spPr/>
    </dgm:pt>
    <dgm:pt modelId="{A16BB6DE-5F08-4C16-B58E-7C3FB64FC40D}" type="pres">
      <dgm:prSet presAssocID="{E884821D-9208-4C40-BF14-3BAACAD0E377}" presName="horzSpace2" presStyleCnt="0"/>
      <dgm:spPr/>
    </dgm:pt>
    <dgm:pt modelId="{53D8C07B-7EC2-4210-B661-01C15A78F74A}" type="pres">
      <dgm:prSet presAssocID="{E884821D-9208-4C40-BF14-3BAACAD0E377}" presName="tx2" presStyleLbl="revTx" presStyleIdx="5" presStyleCnt="10"/>
      <dgm:spPr/>
    </dgm:pt>
    <dgm:pt modelId="{3E4C6700-4B20-41CD-A33E-7B5D5CD5D342}" type="pres">
      <dgm:prSet presAssocID="{E884821D-9208-4C40-BF14-3BAACAD0E377}" presName="vert2" presStyleCnt="0"/>
      <dgm:spPr/>
    </dgm:pt>
    <dgm:pt modelId="{6E2A8E2F-AB2A-44C5-9728-109F2B451802}" type="pres">
      <dgm:prSet presAssocID="{E884821D-9208-4C40-BF14-3BAACAD0E377}" presName="thinLine2b" presStyleLbl="callout" presStyleIdx="2" presStyleCnt="5"/>
      <dgm:spPr/>
    </dgm:pt>
    <dgm:pt modelId="{B66A74FC-B832-455E-928A-9F4D00102E6C}" type="pres">
      <dgm:prSet presAssocID="{E884821D-9208-4C40-BF14-3BAACAD0E377}" presName="vertSpace2b" presStyleCnt="0"/>
      <dgm:spPr/>
    </dgm:pt>
    <dgm:pt modelId="{CB89D89B-F995-4CDC-BAB5-85F6EA555109}" type="pres">
      <dgm:prSet presAssocID="{4229BE64-E803-4224-8B71-FC46FF49C5DF}" presName="thickLine" presStyleLbl="alignNode1" presStyleIdx="3" presStyleCnt="5"/>
      <dgm:spPr/>
    </dgm:pt>
    <dgm:pt modelId="{8111D24E-5ED5-4448-A4E3-4B0F1EC72FF1}" type="pres">
      <dgm:prSet presAssocID="{4229BE64-E803-4224-8B71-FC46FF49C5DF}" presName="horz1" presStyleCnt="0"/>
      <dgm:spPr/>
    </dgm:pt>
    <dgm:pt modelId="{EC240D8C-6258-42B1-A3A3-B8DA5E4331CD}" type="pres">
      <dgm:prSet presAssocID="{4229BE64-E803-4224-8B71-FC46FF49C5DF}" presName="tx1" presStyleLbl="revTx" presStyleIdx="6" presStyleCnt="10"/>
      <dgm:spPr/>
    </dgm:pt>
    <dgm:pt modelId="{7D9A123B-1983-46D9-A3D6-1E37369EBD1A}" type="pres">
      <dgm:prSet presAssocID="{4229BE64-E803-4224-8B71-FC46FF49C5DF}" presName="vert1" presStyleCnt="0"/>
      <dgm:spPr/>
    </dgm:pt>
    <dgm:pt modelId="{10EBFA62-32A5-4A4C-A4E3-EC564B2F500F}" type="pres">
      <dgm:prSet presAssocID="{4EFB89AE-B19F-4BEF-901D-33A877CDA23A}" presName="vertSpace2a" presStyleCnt="0"/>
      <dgm:spPr/>
    </dgm:pt>
    <dgm:pt modelId="{F91575D6-02A8-46F7-939B-A3017E8D0976}" type="pres">
      <dgm:prSet presAssocID="{4EFB89AE-B19F-4BEF-901D-33A877CDA23A}" presName="horz2" presStyleCnt="0"/>
      <dgm:spPr/>
    </dgm:pt>
    <dgm:pt modelId="{721A8B7E-D323-4420-BC0E-CE932B2A9A3B}" type="pres">
      <dgm:prSet presAssocID="{4EFB89AE-B19F-4BEF-901D-33A877CDA23A}" presName="horzSpace2" presStyleCnt="0"/>
      <dgm:spPr/>
    </dgm:pt>
    <dgm:pt modelId="{2C6406A4-A350-4D73-B91D-D04F9650A551}" type="pres">
      <dgm:prSet presAssocID="{4EFB89AE-B19F-4BEF-901D-33A877CDA23A}" presName="tx2" presStyleLbl="revTx" presStyleIdx="7" presStyleCnt="10"/>
      <dgm:spPr/>
    </dgm:pt>
    <dgm:pt modelId="{A09D0A8E-BB08-4F2B-8E55-B80FA4E3EEA9}" type="pres">
      <dgm:prSet presAssocID="{4EFB89AE-B19F-4BEF-901D-33A877CDA23A}" presName="vert2" presStyleCnt="0"/>
      <dgm:spPr/>
    </dgm:pt>
    <dgm:pt modelId="{8E2A4BF9-A907-472E-87DE-4580FD4F67EB}" type="pres">
      <dgm:prSet presAssocID="{4EFB89AE-B19F-4BEF-901D-33A877CDA23A}" presName="thinLine2b" presStyleLbl="callout" presStyleIdx="3" presStyleCnt="5"/>
      <dgm:spPr/>
    </dgm:pt>
    <dgm:pt modelId="{758DE309-1011-454D-B0CB-3279CC369667}" type="pres">
      <dgm:prSet presAssocID="{4EFB89AE-B19F-4BEF-901D-33A877CDA23A}" presName="vertSpace2b" presStyleCnt="0"/>
      <dgm:spPr/>
    </dgm:pt>
    <dgm:pt modelId="{9626FBB4-98EF-4575-9D8C-B23A6A211E69}" type="pres">
      <dgm:prSet presAssocID="{97D2E50E-DCD6-4EC0-8B39-1C078C966668}" presName="thickLine" presStyleLbl="alignNode1" presStyleIdx="4" presStyleCnt="5"/>
      <dgm:spPr/>
    </dgm:pt>
    <dgm:pt modelId="{FB411BC5-0802-444E-BB36-2349600221E2}" type="pres">
      <dgm:prSet presAssocID="{97D2E50E-DCD6-4EC0-8B39-1C078C966668}" presName="horz1" presStyleCnt="0"/>
      <dgm:spPr/>
    </dgm:pt>
    <dgm:pt modelId="{D552AC28-0E67-4B4A-9A60-E7BE1D7FDC02}" type="pres">
      <dgm:prSet presAssocID="{97D2E50E-DCD6-4EC0-8B39-1C078C966668}" presName="tx1" presStyleLbl="revTx" presStyleIdx="8" presStyleCnt="10"/>
      <dgm:spPr/>
    </dgm:pt>
    <dgm:pt modelId="{0511A018-548A-4933-AD67-F124713EEB71}" type="pres">
      <dgm:prSet presAssocID="{97D2E50E-DCD6-4EC0-8B39-1C078C966668}" presName="vert1" presStyleCnt="0"/>
      <dgm:spPr/>
    </dgm:pt>
    <dgm:pt modelId="{576896D5-7BF5-4733-9E58-5E5110AAD450}" type="pres">
      <dgm:prSet presAssocID="{FC5DDE67-2F7F-40FE-81CF-81E789E0241B}" presName="vertSpace2a" presStyleCnt="0"/>
      <dgm:spPr/>
    </dgm:pt>
    <dgm:pt modelId="{2BAED99D-AB26-4F31-ACF3-48442B8CE5BC}" type="pres">
      <dgm:prSet presAssocID="{FC5DDE67-2F7F-40FE-81CF-81E789E0241B}" presName="horz2" presStyleCnt="0"/>
      <dgm:spPr/>
    </dgm:pt>
    <dgm:pt modelId="{60EDE685-F154-4430-A247-2AA425390E3E}" type="pres">
      <dgm:prSet presAssocID="{FC5DDE67-2F7F-40FE-81CF-81E789E0241B}" presName="horzSpace2" presStyleCnt="0"/>
      <dgm:spPr/>
    </dgm:pt>
    <dgm:pt modelId="{D7AED4A2-B694-4F55-BDB4-043B4613BD51}" type="pres">
      <dgm:prSet presAssocID="{FC5DDE67-2F7F-40FE-81CF-81E789E0241B}" presName="tx2" presStyleLbl="revTx" presStyleIdx="9" presStyleCnt="10"/>
      <dgm:spPr/>
    </dgm:pt>
    <dgm:pt modelId="{C4BCDB2D-2B1C-4F0C-847E-6700C919C93C}" type="pres">
      <dgm:prSet presAssocID="{FC5DDE67-2F7F-40FE-81CF-81E789E0241B}" presName="vert2" presStyleCnt="0"/>
      <dgm:spPr/>
    </dgm:pt>
    <dgm:pt modelId="{B57FEE06-3EB2-448A-9EC2-D0AD3B9E2427}" type="pres">
      <dgm:prSet presAssocID="{FC5DDE67-2F7F-40FE-81CF-81E789E0241B}" presName="thinLine2b" presStyleLbl="callout" presStyleIdx="4" presStyleCnt="5"/>
      <dgm:spPr/>
    </dgm:pt>
    <dgm:pt modelId="{458303DE-D446-42D3-BD15-621DDBF1AE70}" type="pres">
      <dgm:prSet presAssocID="{FC5DDE67-2F7F-40FE-81CF-81E789E0241B}" presName="vertSpace2b" presStyleCnt="0"/>
      <dgm:spPr/>
    </dgm:pt>
  </dgm:ptLst>
  <dgm:cxnLst>
    <dgm:cxn modelId="{29EB440B-A0DA-4CB9-A4AC-17C2E5344570}" srcId="{32363054-3E91-4525-8B5A-6D7B3365883A}" destId="{97D2E50E-DCD6-4EC0-8B39-1C078C966668}" srcOrd="4" destOrd="0" parTransId="{98191FE4-50CE-411A-847B-CC43152A77B2}" sibTransId="{CEFB671A-B8F0-491C-932B-FCC3584DCF9F}"/>
    <dgm:cxn modelId="{EAD8310D-4304-4DA9-BE10-D9E2221ECDFF}" srcId="{32363054-3E91-4525-8B5A-6D7B3365883A}" destId="{2B435868-D820-4CBE-8CB3-27E2836E264C}" srcOrd="1" destOrd="0" parTransId="{518C4FF4-3C6C-4C5F-BB08-4E2711B76FB1}" sibTransId="{17D864B1-3C59-4231-8473-98F3F4DA6650}"/>
    <dgm:cxn modelId="{75DDCD29-73D1-6B48-BC67-3570DAE11481}" type="presOf" srcId="{E884821D-9208-4C40-BF14-3BAACAD0E377}" destId="{53D8C07B-7EC2-4210-B661-01C15A78F74A}" srcOrd="0" destOrd="0" presId="urn:microsoft.com/office/officeart/2008/layout/LinedList"/>
    <dgm:cxn modelId="{A90E242B-9193-4AE1-AA0D-AA7B336978D2}" srcId="{32363054-3E91-4525-8B5A-6D7B3365883A}" destId="{4229BE64-E803-4224-8B71-FC46FF49C5DF}" srcOrd="3" destOrd="0" parTransId="{450B66AD-5664-437C-BA76-E04985ABE9DE}" sibTransId="{6D91A9E9-8B34-41AC-AAC3-B2790E2A86EE}"/>
    <dgm:cxn modelId="{CA7CA830-0B5D-4FAD-B72A-0A308095AF43}" srcId="{32363054-3E91-4525-8B5A-6D7B3365883A}" destId="{78F71608-80FD-44C1-A471-94B6452C82CE}" srcOrd="0" destOrd="0" parTransId="{E9B37313-9746-44CB-8239-F36A8914369E}" sibTransId="{F2DFBD1C-20ED-45A2-8AFA-E86A25D709AA}"/>
    <dgm:cxn modelId="{14A2AB45-D64E-7043-B4A9-8227EF2BA7E5}" type="presOf" srcId="{2B435868-D820-4CBE-8CB3-27E2836E264C}" destId="{54871105-2E91-41D6-9072-C6015BE238EE}" srcOrd="0" destOrd="0" presId="urn:microsoft.com/office/officeart/2008/layout/LinedList"/>
    <dgm:cxn modelId="{12313E6A-579C-574C-8850-2937029A073B}" type="presOf" srcId="{4DB66C9B-5ECB-4D22-9BA6-CE5B7DEE362D}" destId="{A818E9E0-77CC-41F8-943B-0E29C51A1299}" srcOrd="0" destOrd="0" presId="urn:microsoft.com/office/officeart/2008/layout/LinedList"/>
    <dgm:cxn modelId="{DBBE8F55-DBB7-47C8-A64F-8B306D0B1189}" srcId="{563E4C3A-06C3-4D70-95BE-EB7244BA368C}" destId="{E884821D-9208-4C40-BF14-3BAACAD0E377}" srcOrd="0" destOrd="0" parTransId="{A5FF55D3-9EC5-45C3-A984-9F6B286F9B7B}" sibTransId="{032D3FF4-B1A3-4D42-80C6-18C1775A373B}"/>
    <dgm:cxn modelId="{BA292B76-6A4E-AA42-BF06-664338D11366}" type="presOf" srcId="{DCF2B773-2CF7-4F05-8113-3C6047FAAE67}" destId="{303D43E7-2CD9-4910-B140-C767125F65D7}" srcOrd="0" destOrd="0" presId="urn:microsoft.com/office/officeart/2008/layout/LinedList"/>
    <dgm:cxn modelId="{57C21959-D10C-034D-BE1C-892A5980C581}" type="presOf" srcId="{4229BE64-E803-4224-8B71-FC46FF49C5DF}" destId="{EC240D8C-6258-42B1-A3A3-B8DA5E4331CD}" srcOrd="0" destOrd="0" presId="urn:microsoft.com/office/officeart/2008/layout/LinedList"/>
    <dgm:cxn modelId="{3D871F85-46C5-4A0C-B2CC-8EAD02EA6EC3}" srcId="{97D2E50E-DCD6-4EC0-8B39-1C078C966668}" destId="{FC5DDE67-2F7F-40FE-81CF-81E789E0241B}" srcOrd="0" destOrd="0" parTransId="{C8FAAF41-0362-406E-BE55-6B8B62CAAA9B}" sibTransId="{980B5074-1E61-4599-BE54-8F5B1B9E3D5D}"/>
    <dgm:cxn modelId="{9DFFF385-DFF7-4092-BF8D-D4BB95AEE7B6}" srcId="{32363054-3E91-4525-8B5A-6D7B3365883A}" destId="{563E4C3A-06C3-4D70-95BE-EB7244BA368C}" srcOrd="2" destOrd="0" parTransId="{2BB37E35-94FC-44FE-A968-AFD06451A0BD}" sibTransId="{EE44C12B-D9C5-4218-B915-087E87FED37E}"/>
    <dgm:cxn modelId="{40599092-1C22-CD46-8664-7EC11DCF0126}" type="presOf" srcId="{4EFB89AE-B19F-4BEF-901D-33A877CDA23A}" destId="{2C6406A4-A350-4D73-B91D-D04F9650A551}" srcOrd="0" destOrd="0" presId="urn:microsoft.com/office/officeart/2008/layout/LinedList"/>
    <dgm:cxn modelId="{E593FF92-22E7-FC4D-B510-4618EBFDEC92}" type="presOf" srcId="{563E4C3A-06C3-4D70-95BE-EB7244BA368C}" destId="{8B202BEC-E07F-4417-A834-C46BF8231A02}" srcOrd="0" destOrd="0" presId="urn:microsoft.com/office/officeart/2008/layout/LinedList"/>
    <dgm:cxn modelId="{05ED2197-7713-4DDF-BCEE-34D60EC5ADBF}" srcId="{2B435868-D820-4CBE-8CB3-27E2836E264C}" destId="{DCF2B773-2CF7-4F05-8113-3C6047FAAE67}" srcOrd="0" destOrd="0" parTransId="{35CE53B7-B4DE-4F87-AECF-062A3FF7FE1D}" sibTransId="{53871321-6143-4650-A00C-0FC0718694FE}"/>
    <dgm:cxn modelId="{806FE6B9-03C6-FB45-AF47-E191B8C739A3}" type="presOf" srcId="{32363054-3E91-4525-8B5A-6D7B3365883A}" destId="{310C1B9C-671D-4EA3-9BE7-18820495414F}" srcOrd="0" destOrd="0" presId="urn:microsoft.com/office/officeart/2008/layout/LinedList"/>
    <dgm:cxn modelId="{3CB49CC0-A4E3-4FFB-95B6-62295E570890}" srcId="{78F71608-80FD-44C1-A471-94B6452C82CE}" destId="{4DB66C9B-5ECB-4D22-9BA6-CE5B7DEE362D}" srcOrd="0" destOrd="0" parTransId="{233E3806-1B74-4149-BDEE-70D9027C2824}" sibTransId="{DB83560D-5D6B-41C4-B3CC-370F956F59D4}"/>
    <dgm:cxn modelId="{E52355C6-087F-4F4E-94CC-7C1DFAC4DC31}" type="presOf" srcId="{FC5DDE67-2F7F-40FE-81CF-81E789E0241B}" destId="{D7AED4A2-B694-4F55-BDB4-043B4613BD51}" srcOrd="0" destOrd="0" presId="urn:microsoft.com/office/officeart/2008/layout/LinedList"/>
    <dgm:cxn modelId="{21FC07C8-346C-4818-9A36-D2EEF59AB47C}" srcId="{4229BE64-E803-4224-8B71-FC46FF49C5DF}" destId="{4EFB89AE-B19F-4BEF-901D-33A877CDA23A}" srcOrd="0" destOrd="0" parTransId="{24C73A35-D8DE-435E-8D53-03FA6F433122}" sibTransId="{F487653A-0049-4A70-8850-A09CC545E847}"/>
    <dgm:cxn modelId="{325A9DF6-03DB-9A47-9B58-9318EDE26367}" type="presOf" srcId="{97D2E50E-DCD6-4EC0-8B39-1C078C966668}" destId="{D552AC28-0E67-4B4A-9A60-E7BE1D7FDC02}" srcOrd="0" destOrd="0" presId="urn:microsoft.com/office/officeart/2008/layout/LinedList"/>
    <dgm:cxn modelId="{53D594FA-692A-C642-A603-42B70162B308}" type="presOf" srcId="{78F71608-80FD-44C1-A471-94B6452C82CE}" destId="{88949127-C87A-474F-B5EE-D5AE2440291C}" srcOrd="0" destOrd="0" presId="urn:microsoft.com/office/officeart/2008/layout/LinedList"/>
    <dgm:cxn modelId="{858EBD57-55E2-FC48-B6BB-F70CD65DDB41}" type="presParOf" srcId="{310C1B9C-671D-4EA3-9BE7-18820495414F}" destId="{01D96B83-1488-4FC5-B359-94801309B0F1}" srcOrd="0" destOrd="0" presId="urn:microsoft.com/office/officeart/2008/layout/LinedList"/>
    <dgm:cxn modelId="{91E04D98-8301-2F49-949A-766D33D167E6}" type="presParOf" srcId="{310C1B9C-671D-4EA3-9BE7-18820495414F}" destId="{7E117E6D-E709-40F8-BD79-D9FAA85D8930}" srcOrd="1" destOrd="0" presId="urn:microsoft.com/office/officeart/2008/layout/LinedList"/>
    <dgm:cxn modelId="{807BA278-7F53-2840-A54D-0068F41D3E1C}" type="presParOf" srcId="{7E117E6D-E709-40F8-BD79-D9FAA85D8930}" destId="{88949127-C87A-474F-B5EE-D5AE2440291C}" srcOrd="0" destOrd="0" presId="urn:microsoft.com/office/officeart/2008/layout/LinedList"/>
    <dgm:cxn modelId="{23E307E7-799F-BF44-A0E7-7DACA7BA8060}" type="presParOf" srcId="{7E117E6D-E709-40F8-BD79-D9FAA85D8930}" destId="{E34D2A25-ED9D-4C80-A2F4-55734506549D}" srcOrd="1" destOrd="0" presId="urn:microsoft.com/office/officeart/2008/layout/LinedList"/>
    <dgm:cxn modelId="{9F3FCD31-C112-E24B-B23C-9A11B794006E}" type="presParOf" srcId="{E34D2A25-ED9D-4C80-A2F4-55734506549D}" destId="{13211310-D280-4851-AED2-86C8212345A7}" srcOrd="0" destOrd="0" presId="urn:microsoft.com/office/officeart/2008/layout/LinedList"/>
    <dgm:cxn modelId="{F36A4895-BE39-694E-85C2-83C52EFE93F0}" type="presParOf" srcId="{E34D2A25-ED9D-4C80-A2F4-55734506549D}" destId="{2C7449F7-54BC-4DCE-913F-BB54E1E2C8FE}" srcOrd="1" destOrd="0" presId="urn:microsoft.com/office/officeart/2008/layout/LinedList"/>
    <dgm:cxn modelId="{94E412E7-0637-364E-A448-BA3E224AE2FE}" type="presParOf" srcId="{2C7449F7-54BC-4DCE-913F-BB54E1E2C8FE}" destId="{B7C94960-0FBA-41F1-88DC-9E8E031A46EC}" srcOrd="0" destOrd="0" presId="urn:microsoft.com/office/officeart/2008/layout/LinedList"/>
    <dgm:cxn modelId="{59ACD22E-CC92-DE4D-912C-CB9505F8FE57}" type="presParOf" srcId="{2C7449F7-54BC-4DCE-913F-BB54E1E2C8FE}" destId="{A818E9E0-77CC-41F8-943B-0E29C51A1299}" srcOrd="1" destOrd="0" presId="urn:microsoft.com/office/officeart/2008/layout/LinedList"/>
    <dgm:cxn modelId="{956C2791-371E-C74F-8E25-002E31B0B2EE}" type="presParOf" srcId="{2C7449F7-54BC-4DCE-913F-BB54E1E2C8FE}" destId="{0BACA9F2-662E-4811-B1C3-C98FDC126368}" srcOrd="2" destOrd="0" presId="urn:microsoft.com/office/officeart/2008/layout/LinedList"/>
    <dgm:cxn modelId="{27985526-A072-6E44-9A1C-B55F88A101EE}" type="presParOf" srcId="{E34D2A25-ED9D-4C80-A2F4-55734506549D}" destId="{D29CB59D-5661-43EB-86D8-6B91ACBF8291}" srcOrd="2" destOrd="0" presId="urn:microsoft.com/office/officeart/2008/layout/LinedList"/>
    <dgm:cxn modelId="{968ECC2F-26F0-2249-AE56-4A25DF36F8FF}" type="presParOf" srcId="{E34D2A25-ED9D-4C80-A2F4-55734506549D}" destId="{66230993-F26F-4DC8-BAA5-EB2BE955F99F}" srcOrd="3" destOrd="0" presId="urn:microsoft.com/office/officeart/2008/layout/LinedList"/>
    <dgm:cxn modelId="{FA433C1F-777C-CE44-A096-ABCFB2AE08C4}" type="presParOf" srcId="{310C1B9C-671D-4EA3-9BE7-18820495414F}" destId="{85FE595F-87C1-4F30-AA37-A3C230AD2786}" srcOrd="2" destOrd="0" presId="urn:microsoft.com/office/officeart/2008/layout/LinedList"/>
    <dgm:cxn modelId="{B63FDB24-6EC5-FF4B-84F5-CE3140D58D83}" type="presParOf" srcId="{310C1B9C-671D-4EA3-9BE7-18820495414F}" destId="{85715CA8-3092-4413-9DA1-BF6760DED7D5}" srcOrd="3" destOrd="0" presId="urn:microsoft.com/office/officeart/2008/layout/LinedList"/>
    <dgm:cxn modelId="{5510B237-ED6E-E04A-8670-E40558249B66}" type="presParOf" srcId="{85715CA8-3092-4413-9DA1-BF6760DED7D5}" destId="{54871105-2E91-41D6-9072-C6015BE238EE}" srcOrd="0" destOrd="0" presId="urn:microsoft.com/office/officeart/2008/layout/LinedList"/>
    <dgm:cxn modelId="{2678C097-C8DC-294E-A64B-170FA2EBF72B}" type="presParOf" srcId="{85715CA8-3092-4413-9DA1-BF6760DED7D5}" destId="{DFED34EC-4EE3-4EBA-BAB0-3E622FBE5531}" srcOrd="1" destOrd="0" presId="urn:microsoft.com/office/officeart/2008/layout/LinedList"/>
    <dgm:cxn modelId="{F7ACCC13-DE98-0C45-A022-2B25C8553E22}" type="presParOf" srcId="{DFED34EC-4EE3-4EBA-BAB0-3E622FBE5531}" destId="{575CA1BA-4AF3-47E1-A336-07900BDFE05F}" srcOrd="0" destOrd="0" presId="urn:microsoft.com/office/officeart/2008/layout/LinedList"/>
    <dgm:cxn modelId="{A59ECB65-346D-7D49-9FFB-DA8FBC938011}" type="presParOf" srcId="{DFED34EC-4EE3-4EBA-BAB0-3E622FBE5531}" destId="{C3CFAB3D-F3DD-4A84-8F7D-92F32AC2C12C}" srcOrd="1" destOrd="0" presId="urn:microsoft.com/office/officeart/2008/layout/LinedList"/>
    <dgm:cxn modelId="{4E87BEAE-6A48-C743-807F-DFD70A3C4DE6}" type="presParOf" srcId="{C3CFAB3D-F3DD-4A84-8F7D-92F32AC2C12C}" destId="{C5285E0B-BC2A-4DE0-9287-23CD6C5C32EA}" srcOrd="0" destOrd="0" presId="urn:microsoft.com/office/officeart/2008/layout/LinedList"/>
    <dgm:cxn modelId="{3543C26E-6E4F-1040-9913-14BD4A15A738}" type="presParOf" srcId="{C3CFAB3D-F3DD-4A84-8F7D-92F32AC2C12C}" destId="{303D43E7-2CD9-4910-B140-C767125F65D7}" srcOrd="1" destOrd="0" presId="urn:microsoft.com/office/officeart/2008/layout/LinedList"/>
    <dgm:cxn modelId="{9E0551BE-F2D0-1244-965F-A6C6524F9C41}" type="presParOf" srcId="{C3CFAB3D-F3DD-4A84-8F7D-92F32AC2C12C}" destId="{6A990772-B59F-4E20-87C6-78211E335857}" srcOrd="2" destOrd="0" presId="urn:microsoft.com/office/officeart/2008/layout/LinedList"/>
    <dgm:cxn modelId="{E24F3DD0-AE96-7A45-BC3E-2A55E24A40C8}" type="presParOf" srcId="{DFED34EC-4EE3-4EBA-BAB0-3E622FBE5531}" destId="{9F8196B9-E56A-41FE-B0CE-535F36176DBB}" srcOrd="2" destOrd="0" presId="urn:microsoft.com/office/officeart/2008/layout/LinedList"/>
    <dgm:cxn modelId="{710BEAF9-ED22-1349-B72D-E01DEF661C37}" type="presParOf" srcId="{DFED34EC-4EE3-4EBA-BAB0-3E622FBE5531}" destId="{ACDA12F1-66A9-4E6B-9AC3-AE5DAFDABD5F}" srcOrd="3" destOrd="0" presId="urn:microsoft.com/office/officeart/2008/layout/LinedList"/>
    <dgm:cxn modelId="{833C56FB-AF43-E24D-8A4F-1491B7CF4137}" type="presParOf" srcId="{310C1B9C-671D-4EA3-9BE7-18820495414F}" destId="{CF27EE37-1BBE-4A89-A2CE-0FB56AA1C9D6}" srcOrd="4" destOrd="0" presId="urn:microsoft.com/office/officeart/2008/layout/LinedList"/>
    <dgm:cxn modelId="{886A5A86-173F-7F4C-B923-E8D70168F03E}" type="presParOf" srcId="{310C1B9C-671D-4EA3-9BE7-18820495414F}" destId="{95B7D09A-B779-439D-A6F5-B11E9B0A1E13}" srcOrd="5" destOrd="0" presId="urn:microsoft.com/office/officeart/2008/layout/LinedList"/>
    <dgm:cxn modelId="{5E34F8A0-34BF-B744-9A5D-5A2C5806CC29}" type="presParOf" srcId="{95B7D09A-B779-439D-A6F5-B11E9B0A1E13}" destId="{8B202BEC-E07F-4417-A834-C46BF8231A02}" srcOrd="0" destOrd="0" presId="urn:microsoft.com/office/officeart/2008/layout/LinedList"/>
    <dgm:cxn modelId="{D48ECDFC-6D9A-734F-A777-578ED8FC7D29}" type="presParOf" srcId="{95B7D09A-B779-439D-A6F5-B11E9B0A1E13}" destId="{497430AE-8765-4EEE-938F-8C4A878B9A25}" srcOrd="1" destOrd="0" presId="urn:microsoft.com/office/officeart/2008/layout/LinedList"/>
    <dgm:cxn modelId="{0FFF3B86-62C3-AA4A-838D-A2EB43F189D0}" type="presParOf" srcId="{497430AE-8765-4EEE-938F-8C4A878B9A25}" destId="{E0EF6CCB-AFCB-4A2E-810E-CCC40F12DD88}" srcOrd="0" destOrd="0" presId="urn:microsoft.com/office/officeart/2008/layout/LinedList"/>
    <dgm:cxn modelId="{C40825AB-CD7A-C642-9F29-49E1D6DBAC04}" type="presParOf" srcId="{497430AE-8765-4EEE-938F-8C4A878B9A25}" destId="{164243D3-54E1-4BA3-8457-E9152739EB66}" srcOrd="1" destOrd="0" presId="urn:microsoft.com/office/officeart/2008/layout/LinedList"/>
    <dgm:cxn modelId="{1BC72D44-ACBB-574E-9939-88DCEE04A316}" type="presParOf" srcId="{164243D3-54E1-4BA3-8457-E9152739EB66}" destId="{A16BB6DE-5F08-4C16-B58E-7C3FB64FC40D}" srcOrd="0" destOrd="0" presId="urn:microsoft.com/office/officeart/2008/layout/LinedList"/>
    <dgm:cxn modelId="{764B4EE1-1873-D94C-B17D-3AF00A3B9E7C}" type="presParOf" srcId="{164243D3-54E1-4BA3-8457-E9152739EB66}" destId="{53D8C07B-7EC2-4210-B661-01C15A78F74A}" srcOrd="1" destOrd="0" presId="urn:microsoft.com/office/officeart/2008/layout/LinedList"/>
    <dgm:cxn modelId="{3CAEFF01-763C-8B42-A0BB-C297FFFE4A40}" type="presParOf" srcId="{164243D3-54E1-4BA3-8457-E9152739EB66}" destId="{3E4C6700-4B20-41CD-A33E-7B5D5CD5D342}" srcOrd="2" destOrd="0" presId="urn:microsoft.com/office/officeart/2008/layout/LinedList"/>
    <dgm:cxn modelId="{DEBB720D-A7E1-E541-870B-132D4C915B94}" type="presParOf" srcId="{497430AE-8765-4EEE-938F-8C4A878B9A25}" destId="{6E2A8E2F-AB2A-44C5-9728-109F2B451802}" srcOrd="2" destOrd="0" presId="urn:microsoft.com/office/officeart/2008/layout/LinedList"/>
    <dgm:cxn modelId="{8A3809B1-6BE1-8B49-AB05-603BF77E3862}" type="presParOf" srcId="{497430AE-8765-4EEE-938F-8C4A878B9A25}" destId="{B66A74FC-B832-455E-928A-9F4D00102E6C}" srcOrd="3" destOrd="0" presId="urn:microsoft.com/office/officeart/2008/layout/LinedList"/>
    <dgm:cxn modelId="{810ADDE7-9DF3-0141-8F92-E7ACEF577358}" type="presParOf" srcId="{310C1B9C-671D-4EA3-9BE7-18820495414F}" destId="{CB89D89B-F995-4CDC-BAB5-85F6EA555109}" srcOrd="6" destOrd="0" presId="urn:microsoft.com/office/officeart/2008/layout/LinedList"/>
    <dgm:cxn modelId="{A26D8BE9-D468-6740-AC36-C352D6655DA2}" type="presParOf" srcId="{310C1B9C-671D-4EA3-9BE7-18820495414F}" destId="{8111D24E-5ED5-4448-A4E3-4B0F1EC72FF1}" srcOrd="7" destOrd="0" presId="urn:microsoft.com/office/officeart/2008/layout/LinedList"/>
    <dgm:cxn modelId="{C1521320-3A4B-544B-80C2-FEA3D91C1105}" type="presParOf" srcId="{8111D24E-5ED5-4448-A4E3-4B0F1EC72FF1}" destId="{EC240D8C-6258-42B1-A3A3-B8DA5E4331CD}" srcOrd="0" destOrd="0" presId="urn:microsoft.com/office/officeart/2008/layout/LinedList"/>
    <dgm:cxn modelId="{EBDE67FB-9359-144D-B0DA-0FB9B0D634F6}" type="presParOf" srcId="{8111D24E-5ED5-4448-A4E3-4B0F1EC72FF1}" destId="{7D9A123B-1983-46D9-A3D6-1E37369EBD1A}" srcOrd="1" destOrd="0" presId="urn:microsoft.com/office/officeart/2008/layout/LinedList"/>
    <dgm:cxn modelId="{DDEAABF0-E7EC-AC41-85D2-15B13962583C}" type="presParOf" srcId="{7D9A123B-1983-46D9-A3D6-1E37369EBD1A}" destId="{10EBFA62-32A5-4A4C-A4E3-EC564B2F500F}" srcOrd="0" destOrd="0" presId="urn:microsoft.com/office/officeart/2008/layout/LinedList"/>
    <dgm:cxn modelId="{40E2A028-797A-014F-9906-951035A27974}" type="presParOf" srcId="{7D9A123B-1983-46D9-A3D6-1E37369EBD1A}" destId="{F91575D6-02A8-46F7-939B-A3017E8D0976}" srcOrd="1" destOrd="0" presId="urn:microsoft.com/office/officeart/2008/layout/LinedList"/>
    <dgm:cxn modelId="{637B294F-56A1-134E-93DC-BA9392C5A02A}" type="presParOf" srcId="{F91575D6-02A8-46F7-939B-A3017E8D0976}" destId="{721A8B7E-D323-4420-BC0E-CE932B2A9A3B}" srcOrd="0" destOrd="0" presId="urn:microsoft.com/office/officeart/2008/layout/LinedList"/>
    <dgm:cxn modelId="{A2620BF9-B6B8-F141-BF38-67CAC64EDDEA}" type="presParOf" srcId="{F91575D6-02A8-46F7-939B-A3017E8D0976}" destId="{2C6406A4-A350-4D73-B91D-D04F9650A551}" srcOrd="1" destOrd="0" presId="urn:microsoft.com/office/officeart/2008/layout/LinedList"/>
    <dgm:cxn modelId="{920610BE-F485-E842-AA50-0AF5CBF43655}" type="presParOf" srcId="{F91575D6-02A8-46F7-939B-A3017E8D0976}" destId="{A09D0A8E-BB08-4F2B-8E55-B80FA4E3EEA9}" srcOrd="2" destOrd="0" presId="urn:microsoft.com/office/officeart/2008/layout/LinedList"/>
    <dgm:cxn modelId="{C16F2C36-9323-3B4F-AB65-8CAC147F21E8}" type="presParOf" srcId="{7D9A123B-1983-46D9-A3D6-1E37369EBD1A}" destId="{8E2A4BF9-A907-472E-87DE-4580FD4F67EB}" srcOrd="2" destOrd="0" presId="urn:microsoft.com/office/officeart/2008/layout/LinedList"/>
    <dgm:cxn modelId="{EF3B0AE9-2296-3544-B168-2D4A37D278BA}" type="presParOf" srcId="{7D9A123B-1983-46D9-A3D6-1E37369EBD1A}" destId="{758DE309-1011-454D-B0CB-3279CC369667}" srcOrd="3" destOrd="0" presId="urn:microsoft.com/office/officeart/2008/layout/LinedList"/>
    <dgm:cxn modelId="{58F252FF-0803-1C44-ACD2-2357AF9D66BD}" type="presParOf" srcId="{310C1B9C-671D-4EA3-9BE7-18820495414F}" destId="{9626FBB4-98EF-4575-9D8C-B23A6A211E69}" srcOrd="8" destOrd="0" presId="urn:microsoft.com/office/officeart/2008/layout/LinedList"/>
    <dgm:cxn modelId="{A46E1E75-BE00-2342-B57C-404DCA56A5D1}" type="presParOf" srcId="{310C1B9C-671D-4EA3-9BE7-18820495414F}" destId="{FB411BC5-0802-444E-BB36-2349600221E2}" srcOrd="9" destOrd="0" presId="urn:microsoft.com/office/officeart/2008/layout/LinedList"/>
    <dgm:cxn modelId="{10EE71FE-D714-834E-B4AF-6303EA4D0ACD}" type="presParOf" srcId="{FB411BC5-0802-444E-BB36-2349600221E2}" destId="{D552AC28-0E67-4B4A-9A60-E7BE1D7FDC02}" srcOrd="0" destOrd="0" presId="urn:microsoft.com/office/officeart/2008/layout/LinedList"/>
    <dgm:cxn modelId="{1EBD1812-A32B-B344-BD49-F26E4F3075F7}" type="presParOf" srcId="{FB411BC5-0802-444E-BB36-2349600221E2}" destId="{0511A018-548A-4933-AD67-F124713EEB71}" srcOrd="1" destOrd="0" presId="urn:microsoft.com/office/officeart/2008/layout/LinedList"/>
    <dgm:cxn modelId="{A184F2A9-A572-9149-BD71-A6F4C3341432}" type="presParOf" srcId="{0511A018-548A-4933-AD67-F124713EEB71}" destId="{576896D5-7BF5-4733-9E58-5E5110AAD450}" srcOrd="0" destOrd="0" presId="urn:microsoft.com/office/officeart/2008/layout/LinedList"/>
    <dgm:cxn modelId="{989D3097-9BAE-8648-9AD8-B1B567665C7F}" type="presParOf" srcId="{0511A018-548A-4933-AD67-F124713EEB71}" destId="{2BAED99D-AB26-4F31-ACF3-48442B8CE5BC}" srcOrd="1" destOrd="0" presId="urn:microsoft.com/office/officeart/2008/layout/LinedList"/>
    <dgm:cxn modelId="{ABC0CF92-A18A-AA46-98A9-811182C8EA32}" type="presParOf" srcId="{2BAED99D-AB26-4F31-ACF3-48442B8CE5BC}" destId="{60EDE685-F154-4430-A247-2AA425390E3E}" srcOrd="0" destOrd="0" presId="urn:microsoft.com/office/officeart/2008/layout/LinedList"/>
    <dgm:cxn modelId="{ECE3C566-69C6-034F-9DE0-6DD1EF76A9E2}" type="presParOf" srcId="{2BAED99D-AB26-4F31-ACF3-48442B8CE5BC}" destId="{D7AED4A2-B694-4F55-BDB4-043B4613BD51}" srcOrd="1" destOrd="0" presId="urn:microsoft.com/office/officeart/2008/layout/LinedList"/>
    <dgm:cxn modelId="{63740768-6668-C74C-82C8-704FC09E5BDD}" type="presParOf" srcId="{2BAED99D-AB26-4F31-ACF3-48442B8CE5BC}" destId="{C4BCDB2D-2B1C-4F0C-847E-6700C919C93C}" srcOrd="2" destOrd="0" presId="urn:microsoft.com/office/officeart/2008/layout/LinedList"/>
    <dgm:cxn modelId="{D9F74B4C-33DE-7B4F-B3D7-8C6D3ED8F625}" type="presParOf" srcId="{0511A018-548A-4933-AD67-F124713EEB71}" destId="{B57FEE06-3EB2-448A-9EC2-D0AD3B9E2427}" srcOrd="2" destOrd="0" presId="urn:microsoft.com/office/officeart/2008/layout/LinedList"/>
    <dgm:cxn modelId="{1E307DC3-EE9B-6249-A5BF-2885ACC9CA22}" type="presParOf" srcId="{0511A018-548A-4933-AD67-F124713EEB71}" destId="{458303DE-D446-42D3-BD15-621DDBF1AE7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35045-DF18-471D-A954-06A0B7DD5856}">
      <dsp:nvSpPr>
        <dsp:cNvPr id="0" name=""/>
        <dsp:cNvSpPr/>
      </dsp:nvSpPr>
      <dsp:spPr>
        <a:xfrm>
          <a:off x="0" y="2442"/>
          <a:ext cx="102705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BCC60-0989-4EEA-BC56-C2BE0C32C20F}">
      <dsp:nvSpPr>
        <dsp:cNvPr id="0" name=""/>
        <dsp:cNvSpPr/>
      </dsp:nvSpPr>
      <dsp:spPr>
        <a:xfrm>
          <a:off x="0" y="2442"/>
          <a:ext cx="2794262" cy="83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i="1" kern="1200" dirty="0">
              <a:solidFill>
                <a:sysClr val="windowText" lastClr="000000">
                  <a:hueOff val="0"/>
                  <a:satOff val="0"/>
                  <a:lumOff val="0"/>
                  <a:alphaOff val="0"/>
                </a:sysClr>
              </a:solidFill>
              <a:latin typeface="Calibri"/>
              <a:ea typeface="+mn-ea"/>
              <a:cs typeface="+mn-cs"/>
            </a:rPr>
            <a:t>1- Alt Proje Konusunu Belirleme</a:t>
          </a:r>
          <a:endParaRPr lang="tr-TR" sz="1600" i="1" kern="1200" dirty="0">
            <a:solidFill>
              <a:sysClr val="windowText" lastClr="000000">
                <a:hueOff val="0"/>
                <a:satOff val="0"/>
                <a:lumOff val="0"/>
                <a:alphaOff val="0"/>
              </a:sysClr>
            </a:solidFill>
            <a:latin typeface="Calibri"/>
            <a:ea typeface="+mn-ea"/>
            <a:cs typeface="+mn-cs"/>
          </a:endParaRPr>
        </a:p>
      </dsp:txBody>
      <dsp:txXfrm>
        <a:off x="0" y="2442"/>
        <a:ext cx="2794262" cy="832802"/>
      </dsp:txXfrm>
    </dsp:sp>
    <dsp:sp modelId="{15F5691E-BEEC-42CF-95F6-FADBB52C8322}">
      <dsp:nvSpPr>
        <dsp:cNvPr id="0" name=""/>
        <dsp:cNvSpPr/>
      </dsp:nvSpPr>
      <dsp:spPr>
        <a:xfrm>
          <a:off x="2932073" y="40259"/>
          <a:ext cx="7328266" cy="75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tr-TR" sz="1800" kern="1200" dirty="0">
              <a:solidFill>
                <a:sysClr val="windowText" lastClr="000000">
                  <a:hueOff val="0"/>
                  <a:satOff val="0"/>
                  <a:lumOff val="0"/>
                  <a:alphaOff val="0"/>
                </a:sysClr>
              </a:solidFill>
              <a:latin typeface="Calibri"/>
              <a:ea typeface="+mn-ea"/>
              <a:cs typeface="+mn-cs"/>
            </a:rPr>
            <a:t>Alt proje öğrencilerin gözlemleri sonucunda </a:t>
          </a:r>
          <a:r>
            <a:rPr lang="tr-TR" sz="1800" kern="1200" dirty="0">
              <a:solidFill>
                <a:srgbClr val="FF0000"/>
              </a:solidFill>
              <a:latin typeface="Calibri"/>
              <a:ea typeface="+mn-ea"/>
              <a:cs typeface="+mn-cs"/>
            </a:rPr>
            <a:t>günlük hayat</a:t>
          </a:r>
          <a:r>
            <a:rPr lang="tr-TR" sz="1800" kern="1200" dirty="0">
              <a:solidFill>
                <a:sysClr val="windowText" lastClr="000000">
                  <a:hueOff val="0"/>
                  <a:satOff val="0"/>
                  <a:lumOff val="0"/>
                  <a:alphaOff val="0"/>
                </a:sysClr>
              </a:solidFill>
              <a:latin typeface="Calibri"/>
              <a:ea typeface="+mn-ea"/>
              <a:cs typeface="+mn-cs"/>
            </a:rPr>
            <a:t>larında fark ettiği, </a:t>
          </a:r>
          <a:r>
            <a:rPr lang="tr-TR" sz="1800" kern="1200" dirty="0">
              <a:solidFill>
                <a:srgbClr val="FF0000"/>
              </a:solidFill>
              <a:latin typeface="Calibri"/>
              <a:ea typeface="+mn-ea"/>
              <a:cs typeface="+mn-cs"/>
            </a:rPr>
            <a:t>ilgisini çeken ya da merak uyandıran</a:t>
          </a:r>
          <a:r>
            <a:rPr lang="tr-TR" sz="1800" kern="1200" dirty="0">
              <a:solidFill>
                <a:sysClr val="windowText" lastClr="000000">
                  <a:hueOff val="0"/>
                  <a:satOff val="0"/>
                  <a:lumOff val="0"/>
                  <a:alphaOff val="0"/>
                </a:sysClr>
              </a:solidFill>
              <a:latin typeface="Calibri"/>
              <a:ea typeface="+mn-ea"/>
              <a:cs typeface="+mn-cs"/>
            </a:rPr>
            <a:t> bir konuyu belirlemeleri beklenmektedir.</a:t>
          </a:r>
        </a:p>
      </dsp:txBody>
      <dsp:txXfrm>
        <a:off x="2932073" y="40259"/>
        <a:ext cx="7328266" cy="756353"/>
      </dsp:txXfrm>
    </dsp:sp>
    <dsp:sp modelId="{2F1CD020-21D9-474D-A787-5202B93667A8}">
      <dsp:nvSpPr>
        <dsp:cNvPr id="0" name=""/>
        <dsp:cNvSpPr/>
      </dsp:nvSpPr>
      <dsp:spPr>
        <a:xfrm>
          <a:off x="2794262" y="796613"/>
          <a:ext cx="7349890"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839D46A-8EE4-41C0-99F8-1B403FC5F3D1}">
      <dsp:nvSpPr>
        <dsp:cNvPr id="0" name=""/>
        <dsp:cNvSpPr/>
      </dsp:nvSpPr>
      <dsp:spPr>
        <a:xfrm>
          <a:off x="0" y="835244"/>
          <a:ext cx="102705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19C89-7EDB-4308-B8C3-7D64D9B0D356}">
      <dsp:nvSpPr>
        <dsp:cNvPr id="0" name=""/>
        <dsp:cNvSpPr/>
      </dsp:nvSpPr>
      <dsp:spPr>
        <a:xfrm>
          <a:off x="0" y="835244"/>
          <a:ext cx="2816215" cy="83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i="1" kern="1200" dirty="0">
              <a:solidFill>
                <a:sysClr val="windowText" lastClr="000000">
                  <a:hueOff val="0"/>
                  <a:satOff val="0"/>
                  <a:lumOff val="0"/>
                  <a:alphaOff val="0"/>
                </a:sysClr>
              </a:solidFill>
              <a:latin typeface="Calibri"/>
              <a:ea typeface="+mn-ea"/>
              <a:cs typeface="+mn-cs"/>
            </a:rPr>
            <a:t>2- Araştırma Yapma</a:t>
          </a:r>
          <a:endParaRPr lang="tr-TR" sz="1600" i="1" kern="1200" dirty="0">
            <a:solidFill>
              <a:sysClr val="windowText" lastClr="000000">
                <a:hueOff val="0"/>
                <a:satOff val="0"/>
                <a:lumOff val="0"/>
                <a:alphaOff val="0"/>
              </a:sysClr>
            </a:solidFill>
            <a:latin typeface="Calibri"/>
            <a:ea typeface="+mn-ea"/>
            <a:cs typeface="+mn-cs"/>
          </a:endParaRPr>
        </a:p>
      </dsp:txBody>
      <dsp:txXfrm>
        <a:off x="0" y="835244"/>
        <a:ext cx="2816215" cy="832802"/>
      </dsp:txXfrm>
    </dsp:sp>
    <dsp:sp modelId="{1138984A-1899-42EC-9F3F-BC3B53A46326}">
      <dsp:nvSpPr>
        <dsp:cNvPr id="0" name=""/>
        <dsp:cNvSpPr/>
      </dsp:nvSpPr>
      <dsp:spPr>
        <a:xfrm>
          <a:off x="2955982" y="873062"/>
          <a:ext cx="7314434" cy="75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tr-TR" sz="1600" kern="1200" dirty="0">
              <a:solidFill>
                <a:sysClr val="windowText" lastClr="000000">
                  <a:hueOff val="0"/>
                  <a:satOff val="0"/>
                  <a:lumOff val="0"/>
                  <a:alphaOff val="0"/>
                </a:sysClr>
              </a:solidFill>
              <a:latin typeface="Calibri"/>
              <a:ea typeface="+mn-ea"/>
              <a:cs typeface="+mn-cs"/>
            </a:rPr>
            <a:t>Öğrencilerden alt proje konusunu ve bu kapsamda sorununu oluşturması beklenmektedir. Daha sonra öğrencilerin sorunu cevaplamak için </a:t>
          </a:r>
          <a:r>
            <a:rPr lang="tr-TR" sz="1600" kern="1200" dirty="0">
              <a:solidFill>
                <a:srgbClr val="FF0000"/>
              </a:solidFill>
              <a:latin typeface="Calibri"/>
              <a:ea typeface="+mn-ea"/>
              <a:cs typeface="+mn-cs"/>
            </a:rPr>
            <a:t>konuyla ilgili mevcut bilgileri araştırma</a:t>
          </a:r>
          <a:r>
            <a:rPr lang="tr-TR" sz="1600" kern="1200" dirty="0">
              <a:solidFill>
                <a:sysClr val="windowText" lastClr="000000">
                  <a:hueOff val="0"/>
                  <a:satOff val="0"/>
                  <a:lumOff val="0"/>
                  <a:alphaOff val="0"/>
                </a:sysClr>
              </a:solidFill>
              <a:latin typeface="Calibri"/>
              <a:ea typeface="+mn-ea"/>
              <a:cs typeface="+mn-cs"/>
            </a:rPr>
            <a:t>ya yönlendirilmeleri gerekmektedir.</a:t>
          </a:r>
        </a:p>
        <a:p>
          <a:pPr marL="0" lvl="0" indent="0" algn="just" defTabSz="711200">
            <a:lnSpc>
              <a:spcPct val="90000"/>
            </a:lnSpc>
            <a:spcBef>
              <a:spcPct val="0"/>
            </a:spcBef>
            <a:spcAft>
              <a:spcPct val="35000"/>
            </a:spcAft>
            <a:buNone/>
          </a:pPr>
          <a:endParaRPr lang="tr-TR" sz="1600" kern="1200" dirty="0">
            <a:solidFill>
              <a:sysClr val="windowText" lastClr="000000">
                <a:hueOff val="0"/>
                <a:satOff val="0"/>
                <a:lumOff val="0"/>
                <a:alphaOff val="0"/>
              </a:sysClr>
            </a:solidFill>
            <a:latin typeface="Calibri"/>
            <a:ea typeface="+mn-ea"/>
            <a:cs typeface="+mn-cs"/>
          </a:endParaRPr>
        </a:p>
      </dsp:txBody>
      <dsp:txXfrm>
        <a:off x="2955982" y="873062"/>
        <a:ext cx="7314434" cy="756353"/>
      </dsp:txXfrm>
    </dsp:sp>
    <dsp:sp modelId="{B1D2FCF4-D21B-4BFC-A6C9-2E0DA5C44E15}">
      <dsp:nvSpPr>
        <dsp:cNvPr id="0" name=""/>
        <dsp:cNvSpPr/>
      </dsp:nvSpPr>
      <dsp:spPr>
        <a:xfrm>
          <a:off x="2816215" y="1629416"/>
          <a:ext cx="7454200"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D206252-7194-479A-B385-8B9810CEF3EA}">
      <dsp:nvSpPr>
        <dsp:cNvPr id="0" name=""/>
        <dsp:cNvSpPr/>
      </dsp:nvSpPr>
      <dsp:spPr>
        <a:xfrm>
          <a:off x="0" y="1668047"/>
          <a:ext cx="102705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C4F12-69EC-4E3E-9F63-D30176BB750D}">
      <dsp:nvSpPr>
        <dsp:cNvPr id="0" name=""/>
        <dsp:cNvSpPr/>
      </dsp:nvSpPr>
      <dsp:spPr>
        <a:xfrm>
          <a:off x="0" y="1668047"/>
          <a:ext cx="2816215" cy="83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i="1" kern="1200" dirty="0">
              <a:solidFill>
                <a:sysClr val="windowText" lastClr="000000">
                  <a:hueOff val="0"/>
                  <a:satOff val="0"/>
                  <a:lumOff val="0"/>
                  <a:alphaOff val="0"/>
                </a:sysClr>
              </a:solidFill>
              <a:latin typeface="Calibri"/>
              <a:ea typeface="+mn-ea"/>
              <a:cs typeface="+mn-cs"/>
            </a:rPr>
            <a:t>3- Hipotez Kurma</a:t>
          </a:r>
          <a:endParaRPr lang="tr-TR" sz="1600" i="1" kern="1200" dirty="0">
            <a:solidFill>
              <a:sysClr val="windowText" lastClr="000000">
                <a:hueOff val="0"/>
                <a:satOff val="0"/>
                <a:lumOff val="0"/>
                <a:alphaOff val="0"/>
              </a:sysClr>
            </a:solidFill>
            <a:latin typeface="Calibri"/>
            <a:ea typeface="+mn-ea"/>
            <a:cs typeface="+mn-cs"/>
          </a:endParaRPr>
        </a:p>
      </dsp:txBody>
      <dsp:txXfrm>
        <a:off x="0" y="1668047"/>
        <a:ext cx="2816215" cy="832802"/>
      </dsp:txXfrm>
    </dsp:sp>
    <dsp:sp modelId="{B22FEDEA-9F48-481C-8D77-8E80AFE445FC}">
      <dsp:nvSpPr>
        <dsp:cNvPr id="0" name=""/>
        <dsp:cNvSpPr/>
      </dsp:nvSpPr>
      <dsp:spPr>
        <a:xfrm>
          <a:off x="2955982" y="1705865"/>
          <a:ext cx="7314434" cy="75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tr-TR" sz="1600" kern="1200" dirty="0">
              <a:solidFill>
                <a:sysClr val="windowText" lastClr="000000">
                  <a:hueOff val="0"/>
                  <a:satOff val="0"/>
                  <a:lumOff val="0"/>
                  <a:alphaOff val="0"/>
                </a:sysClr>
              </a:solidFill>
              <a:latin typeface="Calibri"/>
              <a:ea typeface="+mn-ea"/>
              <a:cs typeface="+mn-cs"/>
            </a:rPr>
            <a:t>Amaç, </a:t>
          </a:r>
          <a:r>
            <a:rPr lang="tr-TR" sz="1600" kern="1200" dirty="0">
              <a:solidFill>
                <a:srgbClr val="FF0000"/>
              </a:solidFill>
              <a:latin typeface="Calibri"/>
              <a:ea typeface="+mn-ea"/>
              <a:cs typeface="+mn-cs"/>
            </a:rPr>
            <a:t>alt proje tamamlandığında elde edilmek istenen sonucu</a:t>
          </a:r>
          <a:r>
            <a:rPr lang="tr-TR" sz="1600" kern="1200" dirty="0">
              <a:solidFill>
                <a:sysClr val="windowText" lastClr="000000">
                  <a:hueOff val="0"/>
                  <a:satOff val="0"/>
                  <a:lumOff val="0"/>
                  <a:alphaOff val="0"/>
                </a:sysClr>
              </a:solidFill>
              <a:latin typeface="Calibri"/>
              <a:ea typeface="+mn-ea"/>
              <a:cs typeface="+mn-cs"/>
            </a:rPr>
            <a:t>n tanımlanmasıdır. Alt projelerin genelde tek bir amacı vardır. Amacı yazmak hipotezi kurmayı sağlar.</a:t>
          </a:r>
        </a:p>
      </dsp:txBody>
      <dsp:txXfrm>
        <a:off x="2955982" y="1705865"/>
        <a:ext cx="7314434" cy="756353"/>
      </dsp:txXfrm>
    </dsp:sp>
    <dsp:sp modelId="{179300EB-A8DC-429A-B3A6-936CE89BC4AC}">
      <dsp:nvSpPr>
        <dsp:cNvPr id="0" name=""/>
        <dsp:cNvSpPr/>
      </dsp:nvSpPr>
      <dsp:spPr>
        <a:xfrm>
          <a:off x="2816215" y="2462219"/>
          <a:ext cx="7454200"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97F0C5A-9ED8-4FCF-B534-B90B3D7D6CF1}">
      <dsp:nvSpPr>
        <dsp:cNvPr id="0" name=""/>
        <dsp:cNvSpPr/>
      </dsp:nvSpPr>
      <dsp:spPr>
        <a:xfrm>
          <a:off x="0" y="2500849"/>
          <a:ext cx="102705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57365-9931-4C22-B83C-9C74BC1172DD}">
      <dsp:nvSpPr>
        <dsp:cNvPr id="0" name=""/>
        <dsp:cNvSpPr/>
      </dsp:nvSpPr>
      <dsp:spPr>
        <a:xfrm>
          <a:off x="0" y="2500849"/>
          <a:ext cx="2865554" cy="83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b="1" i="1" kern="1200" dirty="0">
              <a:solidFill>
                <a:sysClr val="windowText" lastClr="000000">
                  <a:hueOff val="0"/>
                  <a:satOff val="0"/>
                  <a:lumOff val="0"/>
                  <a:alphaOff val="0"/>
                </a:sysClr>
              </a:solidFill>
              <a:latin typeface="Calibri"/>
              <a:ea typeface="+mn-ea"/>
              <a:cs typeface="+mn-cs"/>
            </a:rPr>
            <a:t>4- </a:t>
          </a:r>
          <a:r>
            <a:rPr lang="tr-TR" sz="1600" b="1" i="1" kern="1200" dirty="0">
              <a:solidFill>
                <a:sysClr val="windowText" lastClr="000000">
                  <a:hueOff val="0"/>
                  <a:satOff val="0"/>
                  <a:lumOff val="0"/>
                  <a:alphaOff val="0"/>
                </a:sysClr>
              </a:solidFill>
              <a:latin typeface="Calibri"/>
              <a:ea typeface="+mn-ea"/>
              <a:cs typeface="+mn-cs"/>
            </a:rPr>
            <a:t>Deney ve Gözlem Zamanı</a:t>
          </a:r>
          <a:endParaRPr lang="tr-TR" sz="1600" i="1" kern="1200" dirty="0">
            <a:solidFill>
              <a:sysClr val="windowText" lastClr="000000">
                <a:hueOff val="0"/>
                <a:satOff val="0"/>
                <a:lumOff val="0"/>
                <a:alphaOff val="0"/>
              </a:sysClr>
            </a:solidFill>
            <a:latin typeface="Calibri"/>
            <a:ea typeface="+mn-ea"/>
            <a:cs typeface="+mn-cs"/>
          </a:endParaRPr>
        </a:p>
      </dsp:txBody>
      <dsp:txXfrm>
        <a:off x="0" y="2500849"/>
        <a:ext cx="2865554" cy="832802"/>
      </dsp:txXfrm>
    </dsp:sp>
    <dsp:sp modelId="{6738C547-4EA8-4E43-88D3-90FD238F998A}">
      <dsp:nvSpPr>
        <dsp:cNvPr id="0" name=""/>
        <dsp:cNvSpPr/>
      </dsp:nvSpPr>
      <dsp:spPr>
        <a:xfrm>
          <a:off x="3004267" y="2538667"/>
          <a:ext cx="7259320" cy="75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tr-TR" sz="1600" kern="1200" dirty="0">
              <a:solidFill>
                <a:sysClr val="windowText" lastClr="000000">
                  <a:hueOff val="0"/>
                  <a:satOff val="0"/>
                  <a:lumOff val="0"/>
                  <a:alphaOff val="0"/>
                </a:sysClr>
              </a:solidFill>
              <a:latin typeface="Calibri"/>
              <a:ea typeface="+mn-ea"/>
              <a:cs typeface="+mn-cs"/>
            </a:rPr>
            <a:t>Öğrencilerin, </a:t>
          </a:r>
          <a:r>
            <a:rPr lang="tr-TR" sz="1600" kern="1200" dirty="0">
              <a:solidFill>
                <a:srgbClr val="FF0000"/>
              </a:solidFill>
              <a:latin typeface="Calibri"/>
              <a:ea typeface="+mn-ea"/>
              <a:cs typeface="+mn-cs"/>
            </a:rPr>
            <a:t>hipotezi sınamak </a:t>
          </a:r>
          <a:r>
            <a:rPr lang="tr-TR" sz="1600" kern="1200" dirty="0">
              <a:solidFill>
                <a:sysClr val="windowText" lastClr="000000">
                  <a:hueOff val="0"/>
                  <a:satOff val="0"/>
                  <a:lumOff val="0"/>
                  <a:alphaOff val="0"/>
                </a:sysClr>
              </a:solidFill>
              <a:latin typeface="Calibri"/>
              <a:ea typeface="+mn-ea"/>
              <a:cs typeface="+mn-cs"/>
            </a:rPr>
            <a:t>ve tahminlerinin doğru olup olmadığını anlamak için bir </a:t>
          </a:r>
          <a:r>
            <a:rPr lang="tr-TR" sz="1600" kern="1200" dirty="0">
              <a:solidFill>
                <a:srgbClr val="FF0000"/>
              </a:solidFill>
              <a:latin typeface="Calibri"/>
              <a:ea typeface="+mn-ea"/>
              <a:cs typeface="+mn-cs"/>
            </a:rPr>
            <a:t>deney tasarlaması, gözlem ve analizler yapması </a:t>
          </a:r>
          <a:r>
            <a:rPr lang="tr-TR" sz="1600" kern="1200" dirty="0">
              <a:solidFill>
                <a:sysClr val="windowText" lastClr="000000">
                  <a:hueOff val="0"/>
                  <a:satOff val="0"/>
                  <a:lumOff val="0"/>
                  <a:alphaOff val="0"/>
                </a:sysClr>
              </a:solidFill>
              <a:latin typeface="Calibri"/>
              <a:ea typeface="+mn-ea"/>
              <a:cs typeface="+mn-cs"/>
            </a:rPr>
            <a:t>gereklidir.</a:t>
          </a:r>
        </a:p>
      </dsp:txBody>
      <dsp:txXfrm>
        <a:off x="3004267" y="2538667"/>
        <a:ext cx="7259320" cy="756353"/>
      </dsp:txXfrm>
    </dsp:sp>
    <dsp:sp modelId="{674273EE-1986-4935-9506-F89B262FDE3E}">
      <dsp:nvSpPr>
        <dsp:cNvPr id="0" name=""/>
        <dsp:cNvSpPr/>
      </dsp:nvSpPr>
      <dsp:spPr>
        <a:xfrm>
          <a:off x="2865554" y="3295021"/>
          <a:ext cx="7398033"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DF22CCA-5B52-4BD9-94D0-176ACDEB1B53}">
      <dsp:nvSpPr>
        <dsp:cNvPr id="0" name=""/>
        <dsp:cNvSpPr/>
      </dsp:nvSpPr>
      <dsp:spPr>
        <a:xfrm>
          <a:off x="0" y="3333652"/>
          <a:ext cx="102705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AC0F6-9E5E-4B2F-ABDA-C0463E9D7FF3}">
      <dsp:nvSpPr>
        <dsp:cNvPr id="0" name=""/>
        <dsp:cNvSpPr/>
      </dsp:nvSpPr>
      <dsp:spPr>
        <a:xfrm>
          <a:off x="0" y="3333652"/>
          <a:ext cx="2902678" cy="83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i="1" kern="1200" dirty="0">
              <a:solidFill>
                <a:sysClr val="windowText" lastClr="000000">
                  <a:hueOff val="0"/>
                  <a:satOff val="0"/>
                  <a:lumOff val="0"/>
                  <a:alphaOff val="0"/>
                </a:sysClr>
              </a:solidFill>
              <a:latin typeface="Calibri"/>
              <a:ea typeface="+mn-ea"/>
              <a:cs typeface="+mn-cs"/>
            </a:rPr>
            <a:t>5- Veri Toplama, Değerlendirme ve Sonuç</a:t>
          </a:r>
          <a:endParaRPr lang="tr-TR" sz="1600" i="1" kern="1200" dirty="0">
            <a:solidFill>
              <a:sysClr val="windowText" lastClr="000000">
                <a:hueOff val="0"/>
                <a:satOff val="0"/>
                <a:lumOff val="0"/>
                <a:alphaOff val="0"/>
              </a:sysClr>
            </a:solidFill>
            <a:latin typeface="Calibri"/>
            <a:ea typeface="+mn-ea"/>
            <a:cs typeface="+mn-cs"/>
          </a:endParaRPr>
        </a:p>
      </dsp:txBody>
      <dsp:txXfrm>
        <a:off x="0" y="3333652"/>
        <a:ext cx="2902678" cy="832802"/>
      </dsp:txXfrm>
    </dsp:sp>
    <dsp:sp modelId="{5999933A-DED4-44EC-9AAF-EB9342262AFC}">
      <dsp:nvSpPr>
        <dsp:cNvPr id="0" name=""/>
        <dsp:cNvSpPr/>
      </dsp:nvSpPr>
      <dsp:spPr>
        <a:xfrm>
          <a:off x="3040639" y="3371470"/>
          <a:ext cx="7219953" cy="75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tr-TR" sz="1600" kern="1200" dirty="0">
              <a:solidFill>
                <a:sysClr val="windowText" lastClr="000000">
                  <a:hueOff val="0"/>
                  <a:satOff val="0"/>
                  <a:lumOff val="0"/>
                  <a:alphaOff val="0"/>
                </a:sysClr>
              </a:solidFill>
              <a:latin typeface="Calibri"/>
              <a:ea typeface="+mn-ea"/>
              <a:cs typeface="+mn-cs"/>
            </a:rPr>
            <a:t>Bu aşamada öğrenciler ne kadar çok veri elde ederse hipotezlerini destekleme veya çürütme yolunda o kadar başarılı olurlar. </a:t>
          </a:r>
        </a:p>
      </dsp:txBody>
      <dsp:txXfrm>
        <a:off x="3040639" y="3371470"/>
        <a:ext cx="7219953" cy="756353"/>
      </dsp:txXfrm>
    </dsp:sp>
    <dsp:sp modelId="{98696F51-DBEC-4909-9239-41F083DBB16F}">
      <dsp:nvSpPr>
        <dsp:cNvPr id="0" name=""/>
        <dsp:cNvSpPr/>
      </dsp:nvSpPr>
      <dsp:spPr>
        <a:xfrm>
          <a:off x="2902678" y="4127824"/>
          <a:ext cx="735791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92DBC78-89AB-41C5-BA19-CF407DD3B9A7}">
      <dsp:nvSpPr>
        <dsp:cNvPr id="0" name=""/>
        <dsp:cNvSpPr/>
      </dsp:nvSpPr>
      <dsp:spPr>
        <a:xfrm>
          <a:off x="0" y="4166455"/>
          <a:ext cx="102705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7A192-949E-4243-AB86-6FAD251411FF}">
      <dsp:nvSpPr>
        <dsp:cNvPr id="0" name=""/>
        <dsp:cNvSpPr/>
      </dsp:nvSpPr>
      <dsp:spPr>
        <a:xfrm>
          <a:off x="0" y="4166455"/>
          <a:ext cx="2904021" cy="83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i="1" kern="1200" dirty="0">
              <a:solidFill>
                <a:sysClr val="windowText" lastClr="000000">
                  <a:hueOff val="0"/>
                  <a:satOff val="0"/>
                  <a:lumOff val="0"/>
                  <a:alphaOff val="0"/>
                </a:sysClr>
              </a:solidFill>
              <a:latin typeface="Calibri"/>
              <a:ea typeface="+mn-ea"/>
              <a:cs typeface="+mn-cs"/>
            </a:rPr>
            <a:t>6- Alt Proje Posteri Hazırlama</a:t>
          </a:r>
          <a:endParaRPr lang="tr-TR" sz="1600" i="1" kern="1200" dirty="0">
            <a:solidFill>
              <a:sysClr val="windowText" lastClr="000000">
                <a:hueOff val="0"/>
                <a:satOff val="0"/>
                <a:lumOff val="0"/>
                <a:alphaOff val="0"/>
              </a:sysClr>
            </a:solidFill>
            <a:latin typeface="Calibri"/>
            <a:ea typeface="+mn-ea"/>
            <a:cs typeface="+mn-cs"/>
          </a:endParaRPr>
        </a:p>
      </dsp:txBody>
      <dsp:txXfrm>
        <a:off x="0" y="4166455"/>
        <a:ext cx="2904021" cy="832802"/>
      </dsp:txXfrm>
    </dsp:sp>
    <dsp:sp modelId="{C730EB9D-688A-4EDC-8124-1C2F6007DD04}">
      <dsp:nvSpPr>
        <dsp:cNvPr id="0" name=""/>
        <dsp:cNvSpPr/>
      </dsp:nvSpPr>
      <dsp:spPr>
        <a:xfrm>
          <a:off x="3041982" y="4184815"/>
          <a:ext cx="7219953" cy="7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tr-TR" sz="1600" kern="1200" dirty="0">
              <a:solidFill>
                <a:sysClr val="windowText" lastClr="000000">
                  <a:hueOff val="0"/>
                  <a:satOff val="0"/>
                  <a:lumOff val="0"/>
                  <a:alphaOff val="0"/>
                </a:sysClr>
              </a:solidFill>
              <a:latin typeface="Calibri"/>
              <a:ea typeface="+mn-ea"/>
              <a:cs typeface="+mn-cs"/>
            </a:rPr>
            <a:t>Bütün alt projenin özeti olan ve alt projenin yapılış aşamalarını anlatan bu poster, alt projenin başarılı olup olmadığının da göstergesidir. </a:t>
          </a:r>
        </a:p>
      </dsp:txBody>
      <dsp:txXfrm>
        <a:off x="3041982" y="4184815"/>
        <a:ext cx="7219953" cy="795239"/>
      </dsp:txXfrm>
    </dsp:sp>
    <dsp:sp modelId="{2104BA90-0C9A-4810-ADF9-B3D9BC759842}">
      <dsp:nvSpPr>
        <dsp:cNvPr id="0" name=""/>
        <dsp:cNvSpPr/>
      </dsp:nvSpPr>
      <dsp:spPr>
        <a:xfrm>
          <a:off x="2904021" y="4980054"/>
          <a:ext cx="735791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BACA-0A74-4C6A-AC71-93C681F2CE9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82C241-5CB5-46DF-B730-E6BFA5450C78}">
      <dsp:nvSpPr>
        <dsp:cNvPr id="0" name=""/>
        <dsp:cNvSpPr/>
      </dsp:nvSpPr>
      <dsp:spPr>
        <a:xfrm>
          <a:off x="0" y="0"/>
          <a:ext cx="2103120" cy="6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i="1" kern="1200" dirty="0"/>
            <a:t>1- Problemi Belirleme</a:t>
          </a:r>
          <a:endParaRPr lang="tr-TR" sz="1500" kern="1200" dirty="0"/>
        </a:p>
      </dsp:txBody>
      <dsp:txXfrm>
        <a:off x="0" y="0"/>
        <a:ext cx="2103120" cy="649830"/>
      </dsp:txXfrm>
    </dsp:sp>
    <dsp:sp modelId="{13251698-891E-4297-A436-9DC8F709A3E6}">
      <dsp:nvSpPr>
        <dsp:cNvPr id="0" name=""/>
        <dsp:cNvSpPr/>
      </dsp:nvSpPr>
      <dsp:spPr>
        <a:xfrm>
          <a:off x="2062079" y="0"/>
          <a:ext cx="8254746" cy="642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dirty="0"/>
            <a:t>NE? </a:t>
          </a:r>
          <a:r>
            <a:rPr lang="tr-TR" sz="1200" kern="1200" dirty="0">
              <a:solidFill>
                <a:srgbClr val="FF0000"/>
              </a:solidFill>
            </a:rPr>
            <a:t>Problem nedir </a:t>
          </a:r>
          <a:r>
            <a:rPr lang="tr-TR" sz="1200" kern="1200" dirty="0"/>
            <a:t>veya neye ihtiyaç vardır?</a:t>
          </a:r>
        </a:p>
        <a:p>
          <a:pPr marL="0" lvl="0" indent="0" algn="l" defTabSz="533400">
            <a:lnSpc>
              <a:spcPct val="90000"/>
            </a:lnSpc>
            <a:spcBef>
              <a:spcPct val="0"/>
            </a:spcBef>
            <a:spcAft>
              <a:spcPct val="35000"/>
            </a:spcAft>
            <a:buNone/>
          </a:pPr>
          <a:r>
            <a:rPr lang="tr-TR" sz="1200" kern="1200" dirty="0"/>
            <a:t>KİM? </a:t>
          </a:r>
          <a:r>
            <a:rPr lang="tr-TR" sz="1200" kern="1200" dirty="0">
              <a:solidFill>
                <a:srgbClr val="FF0000"/>
              </a:solidFill>
            </a:rPr>
            <a:t>Kimin problemi veya kimin ihtiyacı </a:t>
          </a:r>
          <a:r>
            <a:rPr lang="tr-TR" sz="1200" kern="1200" dirty="0"/>
            <a:t>var?</a:t>
          </a:r>
        </a:p>
        <a:p>
          <a:pPr marL="0" lvl="0" indent="0" algn="l" defTabSz="533400">
            <a:lnSpc>
              <a:spcPct val="90000"/>
            </a:lnSpc>
            <a:spcBef>
              <a:spcPct val="0"/>
            </a:spcBef>
            <a:spcAft>
              <a:spcPct val="35000"/>
            </a:spcAft>
            <a:buNone/>
          </a:pPr>
          <a:r>
            <a:rPr lang="tr-TR" sz="1200" kern="1200" dirty="0"/>
            <a:t>NEDEN? </a:t>
          </a:r>
          <a:r>
            <a:rPr lang="tr-TR" sz="1200" kern="1200" dirty="0">
              <a:solidFill>
                <a:srgbClr val="FF0000"/>
              </a:solidFill>
            </a:rPr>
            <a:t>Bu problemi çözmek neden önemli</a:t>
          </a:r>
          <a:r>
            <a:rPr lang="tr-TR" sz="1200" kern="1200" dirty="0"/>
            <a:t>?</a:t>
          </a:r>
        </a:p>
        <a:p>
          <a:pPr marL="0" lvl="0" indent="0" algn="l" defTabSz="533400">
            <a:lnSpc>
              <a:spcPct val="90000"/>
            </a:lnSpc>
            <a:spcBef>
              <a:spcPct val="0"/>
            </a:spcBef>
            <a:spcAft>
              <a:spcPct val="35000"/>
            </a:spcAft>
            <a:buNone/>
          </a:pPr>
          <a:endParaRPr lang="tr-TR" sz="1200" kern="1200" dirty="0"/>
        </a:p>
      </dsp:txBody>
      <dsp:txXfrm>
        <a:off x="2062079" y="0"/>
        <a:ext cx="8254746" cy="642884"/>
      </dsp:txXfrm>
    </dsp:sp>
    <dsp:sp modelId="{0AF60919-54A5-4296-AF16-D71F1EF9E0BB}">
      <dsp:nvSpPr>
        <dsp:cNvPr id="0" name=""/>
        <dsp:cNvSpPr/>
      </dsp:nvSpPr>
      <dsp:spPr>
        <a:xfrm>
          <a:off x="2103120" y="64624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844645-0698-4B6F-99F1-751D120483EF}">
      <dsp:nvSpPr>
        <dsp:cNvPr id="0" name=""/>
        <dsp:cNvSpPr/>
      </dsp:nvSpPr>
      <dsp:spPr>
        <a:xfrm>
          <a:off x="0" y="64983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70682-5D46-4FF9-BCCF-10FD7C0C931D}">
      <dsp:nvSpPr>
        <dsp:cNvPr id="0" name=""/>
        <dsp:cNvSpPr/>
      </dsp:nvSpPr>
      <dsp:spPr>
        <a:xfrm>
          <a:off x="0" y="649830"/>
          <a:ext cx="2103120" cy="6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i="1" kern="1200" dirty="0"/>
            <a:t>2- Problemi Araştırma</a:t>
          </a:r>
          <a:endParaRPr lang="tr-TR" sz="1500" kern="1200" dirty="0"/>
        </a:p>
      </dsp:txBody>
      <dsp:txXfrm>
        <a:off x="0" y="649830"/>
        <a:ext cx="2103120" cy="649830"/>
      </dsp:txXfrm>
    </dsp:sp>
    <dsp:sp modelId="{6B7AC172-BDCE-46D5-B683-77A1887174C8}">
      <dsp:nvSpPr>
        <dsp:cNvPr id="0" name=""/>
        <dsp:cNvSpPr/>
      </dsp:nvSpPr>
      <dsp:spPr>
        <a:xfrm>
          <a:off x="2260854" y="679339"/>
          <a:ext cx="8254746" cy="5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dirty="0"/>
            <a:t>Mevcut veya olası ürünün kullanıcıları ve müşterileri kimlerdir?</a:t>
          </a:r>
        </a:p>
        <a:p>
          <a:pPr marL="0" lvl="0" indent="0" algn="l" defTabSz="533400">
            <a:lnSpc>
              <a:spcPct val="90000"/>
            </a:lnSpc>
            <a:spcBef>
              <a:spcPct val="0"/>
            </a:spcBef>
            <a:spcAft>
              <a:spcPct val="35000"/>
            </a:spcAft>
            <a:buNone/>
          </a:pPr>
          <a:r>
            <a:rPr lang="tr-TR" sz="1200" kern="1200" dirty="0">
              <a:solidFill>
                <a:srgbClr val="FF0000"/>
              </a:solidFill>
            </a:rPr>
            <a:t>Mevcut çözümler </a:t>
          </a:r>
          <a:r>
            <a:rPr lang="tr-TR" sz="1200" kern="1200" dirty="0"/>
            <a:t>nedir?</a:t>
          </a:r>
        </a:p>
      </dsp:txBody>
      <dsp:txXfrm>
        <a:off x="2260854" y="679339"/>
        <a:ext cx="8254746" cy="590178"/>
      </dsp:txXfrm>
    </dsp:sp>
    <dsp:sp modelId="{9B960047-8D13-4B8F-B5E6-7F04B29630DE}">
      <dsp:nvSpPr>
        <dsp:cNvPr id="0" name=""/>
        <dsp:cNvSpPr/>
      </dsp:nvSpPr>
      <dsp:spPr>
        <a:xfrm>
          <a:off x="2103120" y="126951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FAE9CC-CC69-40F6-85CC-C9E701AE3889}">
      <dsp:nvSpPr>
        <dsp:cNvPr id="0" name=""/>
        <dsp:cNvSpPr/>
      </dsp:nvSpPr>
      <dsp:spPr>
        <a:xfrm>
          <a:off x="0" y="129966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BAE61-8F3E-4480-940F-179BFC2D022C}">
      <dsp:nvSpPr>
        <dsp:cNvPr id="0" name=""/>
        <dsp:cNvSpPr/>
      </dsp:nvSpPr>
      <dsp:spPr>
        <a:xfrm>
          <a:off x="0" y="1299661"/>
          <a:ext cx="2103120" cy="6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i="1" kern="1200" dirty="0"/>
            <a:t>3- Gereksinimleri Belirleme</a:t>
          </a:r>
          <a:endParaRPr lang="tr-TR" sz="1500" kern="1200" dirty="0"/>
        </a:p>
      </dsp:txBody>
      <dsp:txXfrm>
        <a:off x="0" y="1299661"/>
        <a:ext cx="2103120" cy="649830"/>
      </dsp:txXfrm>
    </dsp:sp>
    <dsp:sp modelId="{FD63F344-9E67-41FD-A6FF-0FB35327B756}">
      <dsp:nvSpPr>
        <dsp:cNvPr id="0" name=""/>
        <dsp:cNvSpPr/>
      </dsp:nvSpPr>
      <dsp:spPr>
        <a:xfrm>
          <a:off x="2260854" y="1329170"/>
          <a:ext cx="8254746" cy="5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dirty="0"/>
            <a:t>Öğrenciler, gereksinimleri belirlemek için hedefledikleri tasarıma </a:t>
          </a:r>
          <a:r>
            <a:rPr lang="tr-TR" sz="1200" u="none" kern="1200" dirty="0"/>
            <a:t>benzer </a:t>
          </a:r>
          <a:r>
            <a:rPr lang="tr-TR" sz="1200" i="1" u="none" kern="1200" dirty="0"/>
            <a:t>mevcut çözümlerin temel özelliklerini analiz etmelilerdir</a:t>
          </a:r>
          <a:r>
            <a:rPr lang="tr-TR" sz="1200" u="none" kern="1200" dirty="0"/>
            <a:t>.</a:t>
          </a:r>
        </a:p>
      </dsp:txBody>
      <dsp:txXfrm>
        <a:off x="2260854" y="1329170"/>
        <a:ext cx="8254746" cy="590178"/>
      </dsp:txXfrm>
    </dsp:sp>
    <dsp:sp modelId="{8EA87CD9-A93C-4984-94DF-693C4A94DDFF}">
      <dsp:nvSpPr>
        <dsp:cNvPr id="0" name=""/>
        <dsp:cNvSpPr/>
      </dsp:nvSpPr>
      <dsp:spPr>
        <a:xfrm>
          <a:off x="2103120" y="1919349"/>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E05F09-9CD6-4B3F-87DD-06C0311D279A}">
      <dsp:nvSpPr>
        <dsp:cNvPr id="0" name=""/>
        <dsp:cNvSpPr/>
      </dsp:nvSpPr>
      <dsp:spPr>
        <a:xfrm>
          <a:off x="0" y="194949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FD6CF-A8A6-4EFE-97FC-18AE85387C56}">
      <dsp:nvSpPr>
        <dsp:cNvPr id="0" name=""/>
        <dsp:cNvSpPr/>
      </dsp:nvSpPr>
      <dsp:spPr>
        <a:xfrm>
          <a:off x="0" y="1949492"/>
          <a:ext cx="2103120" cy="6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i="1" kern="1200" dirty="0"/>
            <a:t>4- Olası Çözümler Geliştirme</a:t>
          </a:r>
          <a:endParaRPr lang="tr-TR" sz="1500" kern="1200" dirty="0"/>
        </a:p>
      </dsp:txBody>
      <dsp:txXfrm>
        <a:off x="0" y="1949492"/>
        <a:ext cx="2103120" cy="649830"/>
      </dsp:txXfrm>
    </dsp:sp>
    <dsp:sp modelId="{23C165DE-32BC-4C2B-AA90-D532681D9D6C}">
      <dsp:nvSpPr>
        <dsp:cNvPr id="0" name=""/>
        <dsp:cNvSpPr/>
      </dsp:nvSpPr>
      <dsp:spPr>
        <a:xfrm>
          <a:off x="2260854" y="1979001"/>
          <a:ext cx="8254746" cy="5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u="none" kern="1200" dirty="0"/>
            <a:t>İyi bir tasarımcı </a:t>
          </a:r>
          <a:r>
            <a:rPr lang="tr-TR" sz="1200" i="1" u="none" kern="1200" dirty="0">
              <a:solidFill>
                <a:srgbClr val="FF0000"/>
              </a:solidFill>
            </a:rPr>
            <a:t>birden fazla çözüm</a:t>
          </a:r>
          <a:r>
            <a:rPr lang="tr-TR" sz="1200" i="1" u="none" kern="1200" dirty="0"/>
            <a:t> bulmaya çalışır</a:t>
          </a:r>
          <a:r>
            <a:rPr lang="tr-TR" sz="1200" kern="1200" dirty="0"/>
            <a:t>.</a:t>
          </a:r>
        </a:p>
      </dsp:txBody>
      <dsp:txXfrm>
        <a:off x="2260854" y="1979001"/>
        <a:ext cx="8254746" cy="590178"/>
      </dsp:txXfrm>
    </dsp:sp>
    <dsp:sp modelId="{FC87E33A-12A2-4E66-BE2A-59C2B00D3478}">
      <dsp:nvSpPr>
        <dsp:cNvPr id="0" name=""/>
        <dsp:cNvSpPr/>
      </dsp:nvSpPr>
      <dsp:spPr>
        <a:xfrm>
          <a:off x="2103120" y="2569179"/>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DA623-D593-4C37-91F8-411A9F616D28}">
      <dsp:nvSpPr>
        <dsp:cNvPr id="0" name=""/>
        <dsp:cNvSpPr/>
      </dsp:nvSpPr>
      <dsp:spPr>
        <a:xfrm>
          <a:off x="0" y="25993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9AC5B-555F-422A-923B-AF61D4E75AFE}">
      <dsp:nvSpPr>
        <dsp:cNvPr id="0" name=""/>
        <dsp:cNvSpPr/>
      </dsp:nvSpPr>
      <dsp:spPr>
        <a:xfrm>
          <a:off x="0" y="2599323"/>
          <a:ext cx="2103120" cy="6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i="1" kern="1200" dirty="0"/>
            <a:t>5- En İyi Çözümü Seçme</a:t>
          </a:r>
          <a:endParaRPr lang="tr-TR" sz="1500" kern="1200" dirty="0"/>
        </a:p>
      </dsp:txBody>
      <dsp:txXfrm>
        <a:off x="0" y="2599323"/>
        <a:ext cx="2103120" cy="649830"/>
      </dsp:txXfrm>
    </dsp:sp>
    <dsp:sp modelId="{8C7C1068-05B9-4306-A38B-50AA89A081F7}">
      <dsp:nvSpPr>
        <dsp:cNvPr id="0" name=""/>
        <dsp:cNvSpPr/>
      </dsp:nvSpPr>
      <dsp:spPr>
        <a:xfrm>
          <a:off x="2260854" y="2628832"/>
          <a:ext cx="8254746" cy="5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dirty="0"/>
            <a:t>Öğrenciler, buldukları </a:t>
          </a:r>
          <a:r>
            <a:rPr lang="tr-TR" sz="1200" i="0" u="none" kern="1200" dirty="0">
              <a:solidFill>
                <a:srgbClr val="FF0000"/>
              </a:solidFill>
            </a:rPr>
            <a:t>çözüm alternatiflerinin tasarım gereksinimlerini karşılayıp karşılamadığını kontrol etmelilerdir.</a:t>
          </a:r>
        </a:p>
      </dsp:txBody>
      <dsp:txXfrm>
        <a:off x="2260854" y="2628832"/>
        <a:ext cx="8254746" cy="590178"/>
      </dsp:txXfrm>
    </dsp:sp>
    <dsp:sp modelId="{E77F85C3-C03B-4A5B-BE39-2A7B12B950FB}">
      <dsp:nvSpPr>
        <dsp:cNvPr id="0" name=""/>
        <dsp:cNvSpPr/>
      </dsp:nvSpPr>
      <dsp:spPr>
        <a:xfrm>
          <a:off x="2103120" y="321901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260B4A-209E-4994-89FC-D10E9C6489F2}">
      <dsp:nvSpPr>
        <dsp:cNvPr id="0" name=""/>
        <dsp:cNvSpPr/>
      </dsp:nvSpPr>
      <dsp:spPr>
        <a:xfrm>
          <a:off x="0" y="3249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8197F-9535-4749-9EE0-8A7CD2A73756}">
      <dsp:nvSpPr>
        <dsp:cNvPr id="0" name=""/>
        <dsp:cNvSpPr/>
      </dsp:nvSpPr>
      <dsp:spPr>
        <a:xfrm>
          <a:off x="0" y="3249154"/>
          <a:ext cx="2103120" cy="6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i="1" kern="1200" dirty="0"/>
            <a:t>6- Prototip Oluşturma/Yapılandırma</a:t>
          </a:r>
          <a:endParaRPr lang="tr-TR" sz="1500" kern="1200" dirty="0"/>
        </a:p>
      </dsp:txBody>
      <dsp:txXfrm>
        <a:off x="0" y="3249154"/>
        <a:ext cx="2103120" cy="649830"/>
      </dsp:txXfrm>
    </dsp:sp>
    <dsp:sp modelId="{B1716A17-F09E-48FC-AA91-544302E4A612}">
      <dsp:nvSpPr>
        <dsp:cNvPr id="0" name=""/>
        <dsp:cNvSpPr/>
      </dsp:nvSpPr>
      <dsp:spPr>
        <a:xfrm>
          <a:off x="2260854" y="3278663"/>
          <a:ext cx="8254746" cy="5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i="1" u="sng" kern="1200" dirty="0"/>
            <a:t>Prototip</a:t>
          </a:r>
          <a:r>
            <a:rPr lang="tr-TR" sz="1200" kern="1200" dirty="0"/>
            <a:t>, son ürünün geliştirilmesinde önemli bir adımdır. </a:t>
          </a:r>
        </a:p>
      </dsp:txBody>
      <dsp:txXfrm>
        <a:off x="2260854" y="3278663"/>
        <a:ext cx="8254746" cy="590178"/>
      </dsp:txXfrm>
    </dsp:sp>
    <dsp:sp modelId="{E768DFCF-F3A7-45CE-9642-3EB15B053034}">
      <dsp:nvSpPr>
        <dsp:cNvPr id="0" name=""/>
        <dsp:cNvSpPr/>
      </dsp:nvSpPr>
      <dsp:spPr>
        <a:xfrm>
          <a:off x="2103120" y="3868841"/>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9336E-272F-4DAD-B7D8-D85F20EB7412}">
      <dsp:nvSpPr>
        <dsp:cNvPr id="0" name=""/>
        <dsp:cNvSpPr/>
      </dsp:nvSpPr>
      <dsp:spPr>
        <a:xfrm>
          <a:off x="0" y="389898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6B430-87BB-422B-AAB9-710D79E2CCBD}">
      <dsp:nvSpPr>
        <dsp:cNvPr id="0" name=""/>
        <dsp:cNvSpPr/>
      </dsp:nvSpPr>
      <dsp:spPr>
        <a:xfrm>
          <a:off x="0" y="3898985"/>
          <a:ext cx="2103120" cy="6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i="1" kern="1200" dirty="0"/>
            <a:t>7- Çözümleri Test Etme ve Değerlendirme</a:t>
          </a:r>
          <a:endParaRPr lang="tr-TR" sz="1500" kern="1200" dirty="0"/>
        </a:p>
      </dsp:txBody>
      <dsp:txXfrm>
        <a:off x="0" y="3898985"/>
        <a:ext cx="2103120" cy="649830"/>
      </dsp:txXfrm>
    </dsp:sp>
    <dsp:sp modelId="{75842D49-AF75-44ED-B2C8-1B895004F51C}">
      <dsp:nvSpPr>
        <dsp:cNvPr id="0" name=""/>
        <dsp:cNvSpPr/>
      </dsp:nvSpPr>
      <dsp:spPr>
        <a:xfrm>
          <a:off x="2260854" y="3928494"/>
          <a:ext cx="8254746" cy="5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dirty="0"/>
            <a:t>Öğrencilerin alt proje başlangıcında belirlen problemin çözümü için geliştirdiği tasarımı </a:t>
          </a:r>
          <a:r>
            <a:rPr lang="tr-TR" sz="1200" i="1" u="none" kern="1200" dirty="0">
              <a:solidFill>
                <a:srgbClr val="FF0000"/>
              </a:solidFill>
            </a:rPr>
            <a:t>test ederek değerlendirmelilerdir</a:t>
          </a:r>
          <a:r>
            <a:rPr lang="tr-TR" sz="1200" u="none" kern="1200" dirty="0">
              <a:solidFill>
                <a:srgbClr val="FF0000"/>
              </a:solidFill>
            </a:rPr>
            <a:t>.</a:t>
          </a:r>
        </a:p>
      </dsp:txBody>
      <dsp:txXfrm>
        <a:off x="2260854" y="3928494"/>
        <a:ext cx="8254746" cy="590178"/>
      </dsp:txXfrm>
    </dsp:sp>
    <dsp:sp modelId="{CD2AABA6-49C8-48BE-936D-004CCABBA2DB}">
      <dsp:nvSpPr>
        <dsp:cNvPr id="0" name=""/>
        <dsp:cNvSpPr/>
      </dsp:nvSpPr>
      <dsp:spPr>
        <a:xfrm>
          <a:off x="2103120" y="451867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268F5-1EAC-4A2B-94D7-A61964CCBA6D}">
      <dsp:nvSpPr>
        <dsp:cNvPr id="0" name=""/>
        <dsp:cNvSpPr/>
      </dsp:nvSpPr>
      <dsp:spPr>
        <a:xfrm>
          <a:off x="0" y="45488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46BBF-2EA4-449F-A26F-902C983F3903}">
      <dsp:nvSpPr>
        <dsp:cNvPr id="0" name=""/>
        <dsp:cNvSpPr/>
      </dsp:nvSpPr>
      <dsp:spPr>
        <a:xfrm>
          <a:off x="0" y="4548816"/>
          <a:ext cx="2103120" cy="6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i="1" kern="1200" dirty="0"/>
            <a:t>8- Sonuçları </a:t>
          </a:r>
          <a:r>
            <a:rPr lang="tr-TR" sz="1500" b="1" i="1" kern="1200" dirty="0" err="1"/>
            <a:t>Raporlaştırma</a:t>
          </a:r>
          <a:endParaRPr lang="tr-TR" sz="1500" kern="1200" dirty="0"/>
        </a:p>
      </dsp:txBody>
      <dsp:txXfrm>
        <a:off x="0" y="4548816"/>
        <a:ext cx="2103120" cy="649830"/>
      </dsp:txXfrm>
    </dsp:sp>
    <dsp:sp modelId="{AE2DEB13-CB3D-4310-8CE7-6FAA5D8DE77C}">
      <dsp:nvSpPr>
        <dsp:cNvPr id="0" name=""/>
        <dsp:cNvSpPr/>
      </dsp:nvSpPr>
      <dsp:spPr>
        <a:xfrm>
          <a:off x="2260854" y="4578325"/>
          <a:ext cx="8254746" cy="5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tr-TR" sz="1200" kern="1200" dirty="0"/>
            <a:t>Öğrencilerin alt projelerini tamamlamak için sonuçlarını paylaşmalılardır.</a:t>
          </a:r>
        </a:p>
      </dsp:txBody>
      <dsp:txXfrm>
        <a:off x="2260854" y="4578325"/>
        <a:ext cx="8254746" cy="590178"/>
      </dsp:txXfrm>
    </dsp:sp>
    <dsp:sp modelId="{E291A1AE-FB88-4B32-998E-871D3ACBFF09}">
      <dsp:nvSpPr>
        <dsp:cNvPr id="0" name=""/>
        <dsp:cNvSpPr/>
      </dsp:nvSpPr>
      <dsp:spPr>
        <a:xfrm>
          <a:off x="2103120" y="516850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96B83-1488-4FC5-B359-94801309B0F1}">
      <dsp:nvSpPr>
        <dsp:cNvPr id="0" name=""/>
        <dsp:cNvSpPr/>
      </dsp:nvSpPr>
      <dsp:spPr>
        <a:xfrm>
          <a:off x="0" y="580"/>
          <a:ext cx="99098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49127-C87A-474F-B5EE-D5AE2440291C}">
      <dsp:nvSpPr>
        <dsp:cNvPr id="0" name=""/>
        <dsp:cNvSpPr/>
      </dsp:nvSpPr>
      <dsp:spPr>
        <a:xfrm>
          <a:off x="0" y="580"/>
          <a:ext cx="1981973" cy="95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b="1" i="1" kern="1200" dirty="0"/>
            <a:t>1- Araştırma Konusu / Sorusu Belirleme</a:t>
          </a:r>
          <a:endParaRPr lang="tr-TR" sz="1900" kern="1200" dirty="0"/>
        </a:p>
      </dsp:txBody>
      <dsp:txXfrm>
        <a:off x="0" y="580"/>
        <a:ext cx="1981973" cy="950273"/>
      </dsp:txXfrm>
    </dsp:sp>
    <dsp:sp modelId="{A818E9E0-77CC-41F8-943B-0E29C51A1299}">
      <dsp:nvSpPr>
        <dsp:cNvPr id="0" name=""/>
        <dsp:cNvSpPr/>
      </dsp:nvSpPr>
      <dsp:spPr>
        <a:xfrm>
          <a:off x="2130621" y="43732"/>
          <a:ext cx="7779245" cy="86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tr-TR" sz="1400" kern="1200" dirty="0"/>
            <a:t>Güneş sistemi nasıl olmuştur?                               </a:t>
          </a:r>
        </a:p>
        <a:p>
          <a:pPr marL="0" lvl="0" indent="0" algn="just" defTabSz="622300">
            <a:lnSpc>
              <a:spcPct val="90000"/>
            </a:lnSpc>
            <a:spcBef>
              <a:spcPct val="0"/>
            </a:spcBef>
            <a:spcAft>
              <a:spcPct val="35000"/>
            </a:spcAft>
            <a:buNone/>
          </a:pPr>
          <a:r>
            <a:rPr lang="tr-TR" sz="1400" kern="1200" dirty="0"/>
            <a:t>Yenilenebilir enerji kaynakları nelerdir?                    </a:t>
          </a:r>
        </a:p>
        <a:p>
          <a:pPr marL="0" lvl="0" indent="0" algn="just" defTabSz="622300">
            <a:lnSpc>
              <a:spcPct val="90000"/>
            </a:lnSpc>
            <a:spcBef>
              <a:spcPct val="0"/>
            </a:spcBef>
            <a:spcAft>
              <a:spcPct val="35000"/>
            </a:spcAft>
            <a:buNone/>
          </a:pPr>
          <a:r>
            <a:rPr lang="tr-TR" sz="1400" kern="1200" dirty="0"/>
            <a:t>Erozyonla mücadele için hangi önlemler alınmaktadır?</a:t>
          </a:r>
        </a:p>
      </dsp:txBody>
      <dsp:txXfrm>
        <a:off x="2130621" y="43732"/>
        <a:ext cx="7779245" cy="863041"/>
      </dsp:txXfrm>
    </dsp:sp>
    <dsp:sp modelId="{D29CB59D-5661-43EB-86D8-6B91ACBF8291}">
      <dsp:nvSpPr>
        <dsp:cNvPr id="0" name=""/>
        <dsp:cNvSpPr/>
      </dsp:nvSpPr>
      <dsp:spPr>
        <a:xfrm>
          <a:off x="1981973" y="906773"/>
          <a:ext cx="79278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E595F-87C1-4F30-AA37-A3C230AD2786}">
      <dsp:nvSpPr>
        <dsp:cNvPr id="0" name=""/>
        <dsp:cNvSpPr/>
      </dsp:nvSpPr>
      <dsp:spPr>
        <a:xfrm>
          <a:off x="0" y="950853"/>
          <a:ext cx="99098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71105-2E91-41D6-9072-C6015BE238EE}">
      <dsp:nvSpPr>
        <dsp:cNvPr id="0" name=""/>
        <dsp:cNvSpPr/>
      </dsp:nvSpPr>
      <dsp:spPr>
        <a:xfrm>
          <a:off x="0" y="950853"/>
          <a:ext cx="1981973" cy="95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b="1" i="1" kern="1200" dirty="0"/>
            <a:t>2- Anahtar Sözcükleri Belirleme</a:t>
          </a:r>
        </a:p>
      </dsp:txBody>
      <dsp:txXfrm>
        <a:off x="0" y="950853"/>
        <a:ext cx="1981973" cy="950273"/>
      </dsp:txXfrm>
    </dsp:sp>
    <dsp:sp modelId="{303D43E7-2CD9-4910-B140-C767125F65D7}">
      <dsp:nvSpPr>
        <dsp:cNvPr id="0" name=""/>
        <dsp:cNvSpPr/>
      </dsp:nvSpPr>
      <dsp:spPr>
        <a:xfrm>
          <a:off x="2130621" y="994005"/>
          <a:ext cx="7779245" cy="86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tr-TR" sz="1400" kern="1200" dirty="0"/>
            <a:t>Öğrencilerin </a:t>
          </a:r>
          <a:r>
            <a:rPr lang="tr-TR" sz="1400" kern="1200" dirty="0">
              <a:solidFill>
                <a:srgbClr val="FF0000"/>
              </a:solidFill>
            </a:rPr>
            <a:t>inceleme yapacağı konuya ilişkin temel kavramların </a:t>
          </a:r>
          <a:r>
            <a:rPr lang="tr-TR" sz="1400" kern="1200" dirty="0"/>
            <a:t>neler olduğunu belirlenebilir</a:t>
          </a:r>
          <a:r>
            <a:rPr lang="tr-TR" sz="1700" kern="1200" dirty="0"/>
            <a:t>.</a:t>
          </a:r>
          <a:endParaRPr lang="tr-TR" sz="1700" b="1" i="1" kern="1200" dirty="0"/>
        </a:p>
      </dsp:txBody>
      <dsp:txXfrm>
        <a:off x="2130621" y="994005"/>
        <a:ext cx="7779245" cy="863041"/>
      </dsp:txXfrm>
    </dsp:sp>
    <dsp:sp modelId="{9F8196B9-E56A-41FE-B0CE-535F36176DBB}">
      <dsp:nvSpPr>
        <dsp:cNvPr id="0" name=""/>
        <dsp:cNvSpPr/>
      </dsp:nvSpPr>
      <dsp:spPr>
        <a:xfrm>
          <a:off x="1981973" y="1857047"/>
          <a:ext cx="79278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7EE37-1BBE-4A89-A2CE-0FB56AA1C9D6}">
      <dsp:nvSpPr>
        <dsp:cNvPr id="0" name=""/>
        <dsp:cNvSpPr/>
      </dsp:nvSpPr>
      <dsp:spPr>
        <a:xfrm>
          <a:off x="0" y="1901127"/>
          <a:ext cx="99098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02BEC-E07F-4417-A834-C46BF8231A02}">
      <dsp:nvSpPr>
        <dsp:cNvPr id="0" name=""/>
        <dsp:cNvSpPr/>
      </dsp:nvSpPr>
      <dsp:spPr>
        <a:xfrm>
          <a:off x="0" y="1901127"/>
          <a:ext cx="1981973" cy="95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b="1" i="1" kern="1200" dirty="0"/>
            <a:t>3- Kaynak Taraması Yapma</a:t>
          </a:r>
        </a:p>
      </dsp:txBody>
      <dsp:txXfrm>
        <a:off x="0" y="1901127"/>
        <a:ext cx="1981973" cy="950273"/>
      </dsp:txXfrm>
    </dsp:sp>
    <dsp:sp modelId="{53D8C07B-7EC2-4210-B661-01C15A78F74A}">
      <dsp:nvSpPr>
        <dsp:cNvPr id="0" name=""/>
        <dsp:cNvSpPr/>
      </dsp:nvSpPr>
      <dsp:spPr>
        <a:xfrm>
          <a:off x="2130621" y="1944279"/>
          <a:ext cx="7779245" cy="86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tr-TR" sz="1400" kern="1200" dirty="0"/>
            <a:t>Araştırılacak bilgiye </a:t>
          </a:r>
          <a:r>
            <a:rPr lang="tr-TR" sz="1400" kern="1200" dirty="0">
              <a:solidFill>
                <a:srgbClr val="FF0000"/>
              </a:solidFill>
            </a:rPr>
            <a:t>hangi kaynaklar</a:t>
          </a:r>
          <a:r>
            <a:rPr lang="tr-TR" sz="1400" kern="1200" dirty="0"/>
            <a:t>dan ulaşılacağı belirlenir. </a:t>
          </a:r>
          <a:endParaRPr lang="tr-TR" sz="1400" b="1" i="1" kern="1200" dirty="0"/>
        </a:p>
      </dsp:txBody>
      <dsp:txXfrm>
        <a:off x="2130621" y="1944279"/>
        <a:ext cx="7779245" cy="863041"/>
      </dsp:txXfrm>
    </dsp:sp>
    <dsp:sp modelId="{6E2A8E2F-AB2A-44C5-9728-109F2B451802}">
      <dsp:nvSpPr>
        <dsp:cNvPr id="0" name=""/>
        <dsp:cNvSpPr/>
      </dsp:nvSpPr>
      <dsp:spPr>
        <a:xfrm>
          <a:off x="1981973" y="2807320"/>
          <a:ext cx="79278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89D89B-F995-4CDC-BAB5-85F6EA555109}">
      <dsp:nvSpPr>
        <dsp:cNvPr id="0" name=""/>
        <dsp:cNvSpPr/>
      </dsp:nvSpPr>
      <dsp:spPr>
        <a:xfrm>
          <a:off x="0" y="2851400"/>
          <a:ext cx="99098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40D8C-6258-42B1-A3A3-B8DA5E4331CD}">
      <dsp:nvSpPr>
        <dsp:cNvPr id="0" name=""/>
        <dsp:cNvSpPr/>
      </dsp:nvSpPr>
      <dsp:spPr>
        <a:xfrm>
          <a:off x="0" y="2851400"/>
          <a:ext cx="1981973" cy="95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b="1" i="1" kern="1200" dirty="0"/>
            <a:t>4- Kaynakları Sentezleme</a:t>
          </a:r>
        </a:p>
      </dsp:txBody>
      <dsp:txXfrm>
        <a:off x="0" y="2851400"/>
        <a:ext cx="1981973" cy="950273"/>
      </dsp:txXfrm>
    </dsp:sp>
    <dsp:sp modelId="{2C6406A4-A350-4D73-B91D-D04F9650A551}">
      <dsp:nvSpPr>
        <dsp:cNvPr id="0" name=""/>
        <dsp:cNvSpPr/>
      </dsp:nvSpPr>
      <dsp:spPr>
        <a:xfrm>
          <a:off x="2130621" y="2894552"/>
          <a:ext cx="7779245" cy="86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tr-TR" sz="1400" kern="1200" dirty="0"/>
            <a:t>Konu ile ilgili </a:t>
          </a:r>
          <a:r>
            <a:rPr lang="tr-TR" sz="1400" kern="1200" dirty="0">
              <a:solidFill>
                <a:srgbClr val="FF0000"/>
              </a:solidFill>
            </a:rPr>
            <a:t>güncel çalışmalar ve tartışmalar </a:t>
          </a:r>
          <a:r>
            <a:rPr lang="tr-TR" sz="1400" kern="1200" dirty="0"/>
            <a:t>derlenebilir</a:t>
          </a:r>
          <a:r>
            <a:rPr lang="tr-TR" sz="1700" kern="1200" dirty="0"/>
            <a:t>.</a:t>
          </a:r>
          <a:endParaRPr lang="tr-TR" sz="1700" b="1" i="1" kern="1200" dirty="0"/>
        </a:p>
      </dsp:txBody>
      <dsp:txXfrm>
        <a:off x="2130621" y="2894552"/>
        <a:ext cx="7779245" cy="863041"/>
      </dsp:txXfrm>
    </dsp:sp>
    <dsp:sp modelId="{8E2A4BF9-A907-472E-87DE-4580FD4F67EB}">
      <dsp:nvSpPr>
        <dsp:cNvPr id="0" name=""/>
        <dsp:cNvSpPr/>
      </dsp:nvSpPr>
      <dsp:spPr>
        <a:xfrm>
          <a:off x="1981973" y="3757594"/>
          <a:ext cx="79278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6FBB4-98EF-4575-9D8C-B23A6A211E69}">
      <dsp:nvSpPr>
        <dsp:cNvPr id="0" name=""/>
        <dsp:cNvSpPr/>
      </dsp:nvSpPr>
      <dsp:spPr>
        <a:xfrm>
          <a:off x="0" y="3801674"/>
          <a:ext cx="99098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2AC28-0E67-4B4A-9A60-E7BE1D7FDC02}">
      <dsp:nvSpPr>
        <dsp:cNvPr id="0" name=""/>
        <dsp:cNvSpPr/>
      </dsp:nvSpPr>
      <dsp:spPr>
        <a:xfrm>
          <a:off x="0" y="3801674"/>
          <a:ext cx="1981973" cy="95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b="1" i="1" kern="1200" dirty="0"/>
            <a:t>5- Sunum </a:t>
          </a:r>
        </a:p>
      </dsp:txBody>
      <dsp:txXfrm>
        <a:off x="0" y="3801674"/>
        <a:ext cx="1981973" cy="950273"/>
      </dsp:txXfrm>
    </dsp:sp>
    <dsp:sp modelId="{D7AED4A2-B694-4F55-BDB4-043B4613BD51}">
      <dsp:nvSpPr>
        <dsp:cNvPr id="0" name=""/>
        <dsp:cNvSpPr/>
      </dsp:nvSpPr>
      <dsp:spPr>
        <a:xfrm>
          <a:off x="2130621" y="3844826"/>
          <a:ext cx="7779245" cy="86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tr-TR" sz="1400" kern="1200" dirty="0"/>
            <a:t>İnceleme alt projelerinde gerçekleştirilen çalışmalar ve kaynaklardan </a:t>
          </a:r>
          <a:r>
            <a:rPr lang="tr-TR" sz="1400" kern="1200" dirty="0">
              <a:solidFill>
                <a:srgbClr val="FF0000"/>
              </a:solidFill>
            </a:rPr>
            <a:t>elde edilen bilgilerin sentezi rapor halinde yazılabilir.</a:t>
          </a:r>
          <a:r>
            <a:rPr lang="tr-TR" sz="1400" kern="1200" dirty="0"/>
            <a:t> </a:t>
          </a:r>
          <a:endParaRPr lang="tr-TR" sz="1400" b="1" i="1" kern="1200" dirty="0"/>
        </a:p>
      </dsp:txBody>
      <dsp:txXfrm>
        <a:off x="2130621" y="3844826"/>
        <a:ext cx="7779245" cy="863041"/>
      </dsp:txXfrm>
    </dsp:sp>
    <dsp:sp modelId="{B57FEE06-3EB2-448A-9EC2-D0AD3B9E2427}">
      <dsp:nvSpPr>
        <dsp:cNvPr id="0" name=""/>
        <dsp:cNvSpPr/>
      </dsp:nvSpPr>
      <dsp:spPr>
        <a:xfrm>
          <a:off x="1981973" y="4707867"/>
          <a:ext cx="79278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4E9475-1357-4E86-BA82-D033A82B97F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AF51A26-D444-47D4-A115-D7362D60E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13C99B7-15A3-4BA8-8648-77A421BEB71D}"/>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Alt Bilgi Yer Tutucusu 4">
            <a:extLst>
              <a:ext uri="{FF2B5EF4-FFF2-40B4-BE49-F238E27FC236}">
                <a16:creationId xmlns:a16="http://schemas.microsoft.com/office/drawing/2014/main" id="{17610ABA-8C1D-46C6-9504-4B9DA7F3BB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53428D-F63A-4B8A-8C75-2F4A01EF1525}"/>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35135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EDD483-86AB-4C6C-A3E0-A27185AD8AD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70B3CF-D417-47E5-8E46-8DDEBB597D7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5A5C1C-321B-459C-B8AF-C3CD4DD24AB0}"/>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Alt Bilgi Yer Tutucusu 4">
            <a:extLst>
              <a:ext uri="{FF2B5EF4-FFF2-40B4-BE49-F238E27FC236}">
                <a16:creationId xmlns:a16="http://schemas.microsoft.com/office/drawing/2014/main" id="{1138506E-44DC-4190-B79F-EA404FF6323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F4D17C-7F78-410A-B10A-23B74EDA664A}"/>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89745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5AA6C65-4B3C-4609-A3B2-ED764D51534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10AC855-8C53-436C-9717-7F11D3D426F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830C03-C6B5-4B42-81A7-2ECF9EEB1D53}"/>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Alt Bilgi Yer Tutucusu 4">
            <a:extLst>
              <a:ext uri="{FF2B5EF4-FFF2-40B4-BE49-F238E27FC236}">
                <a16:creationId xmlns:a16="http://schemas.microsoft.com/office/drawing/2014/main" id="{4E5FDDC9-8678-4FE2-9714-4EB2E96559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5A7971-CDFE-4904-8EFE-F4839EA75F61}"/>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649544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B107139-CF21-4E16-BF20-C71A28F74F3C}" type="datetimeFigureOut">
              <a:rPr lang="tr-TR" smtClean="0"/>
              <a:t>8.12.2019</a:t>
            </a:fld>
            <a:endParaRPr lang="tr-TR"/>
          </a:p>
        </p:txBody>
      </p:sp>
      <p:sp>
        <p:nvSpPr>
          <p:cNvPr id="5" name="Footer Placeholder 4"/>
          <p:cNvSpPr>
            <a:spLocks noGrp="1"/>
          </p:cNvSpPr>
          <p:nvPr>
            <p:ph type="ftr" sz="quarter" idx="11"/>
          </p:nvPr>
        </p:nvSpPr>
        <p:spPr>
          <a:xfrm>
            <a:off x="1876424" y="5410201"/>
            <a:ext cx="5124886" cy="365125"/>
          </a:xfrm>
        </p:spPr>
        <p:txBody>
          <a:bodyPr/>
          <a:lstStyle/>
          <a:p>
            <a:endParaRPr lang="tr-TR"/>
          </a:p>
        </p:txBody>
      </p:sp>
      <p:sp>
        <p:nvSpPr>
          <p:cNvPr id="6" name="Slide Number Placeholder 5"/>
          <p:cNvSpPr>
            <a:spLocks noGrp="1"/>
          </p:cNvSpPr>
          <p:nvPr>
            <p:ph type="sldNum" sz="quarter" idx="12"/>
          </p:nvPr>
        </p:nvSpPr>
        <p:spPr>
          <a:xfrm>
            <a:off x="9896911" y="5410199"/>
            <a:ext cx="771089" cy="365125"/>
          </a:xfrm>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1035204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39641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8139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333144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B107139-CF21-4E16-BF20-C71A28F74F3C}" type="datetimeFigureOut">
              <a:rPr lang="tr-TR" smtClean="0"/>
              <a:t>8.12.2019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58319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B107139-CF21-4E16-BF20-C71A28F74F3C}" type="datetimeFigureOut">
              <a:rPr lang="tr-TR" smtClean="0"/>
              <a:t>8.12.2019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689098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07139-CF21-4E16-BF20-C71A28F74F3C}" type="datetimeFigureOut">
              <a:rPr lang="tr-TR" smtClean="0"/>
              <a:t>8.12.2019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293245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54730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87C5BA-4652-417C-96D5-E5F1CD6601D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04FE8BF-1801-4BB4-BC06-21FE932890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AEB267-0179-49FB-9A30-1AEF2F5BF756}"/>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Alt Bilgi Yer Tutucusu 4">
            <a:extLst>
              <a:ext uri="{FF2B5EF4-FFF2-40B4-BE49-F238E27FC236}">
                <a16:creationId xmlns:a16="http://schemas.microsoft.com/office/drawing/2014/main" id="{E3FF864A-8BD4-47F7-B678-5C64F0F0DBB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6528C1-589A-4CDB-ACB1-9DBA0CBCDC70}"/>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805513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520817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1391901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229386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557DAA-0C8C-4998-A285-1EE8AEFC7542}" type="slidenum">
              <a:rPr lang="tr-TR" smtClean="0"/>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2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8534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FB107139-CF21-4E16-BF20-C71A28F74F3C}" type="datetimeFigureOut">
              <a:rPr lang="tr-TR" smtClean="0"/>
              <a:t>8.12.2019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892307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FB107139-CF21-4E16-BF20-C71A28F74F3C}" type="datetimeFigureOut">
              <a:rPr lang="tr-TR" smtClean="0"/>
              <a:t>8.12.2019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2141935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1705086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361245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C1C035-FF48-4E08-A1F0-BD5ADF3967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1C7F696-0BC4-47CE-84B6-92CD40140B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B10B538-A11D-4242-B8D4-F720FC221EA1}"/>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5" name="Alt Bilgi Yer Tutucusu 4">
            <a:extLst>
              <a:ext uri="{FF2B5EF4-FFF2-40B4-BE49-F238E27FC236}">
                <a16:creationId xmlns:a16="http://schemas.microsoft.com/office/drawing/2014/main" id="{29BE182E-B9A0-4DAC-9938-6624BF8FC8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4D604C-D31B-4A41-84B3-7D10182B0990}"/>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366578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64BFD4-B221-4115-956F-99EF63E9BCE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95DA948-1696-41A6-A8CE-2E5CB7C5859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3A3742F-FB45-4F14-AF71-4F6D963902A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356F910-169B-4F83-8F88-2716DB76968D}"/>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Alt Bilgi Yer Tutucusu 5">
            <a:extLst>
              <a:ext uri="{FF2B5EF4-FFF2-40B4-BE49-F238E27FC236}">
                <a16:creationId xmlns:a16="http://schemas.microsoft.com/office/drawing/2014/main" id="{4522487D-A550-48BC-9A7A-6C39DD7CA75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057DFD0-BB33-4D85-8ADC-CF94E36EBCD4}"/>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186153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0CDF2B-760F-4AB8-89B6-65DDA8EB5A8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3B376CC-B2AF-40E8-9521-C7EDD4D3C6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0FB0F40-7F25-4604-9AE4-886BDDBF2D1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A106419-C996-4E82-AA82-3D4AA9AE8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0E3C7C3-749C-4ABC-85EA-8FDF22B0AB6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B41F41D-D588-4A48-8D77-9AB64CCFABCC}"/>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8" name="Alt Bilgi Yer Tutucusu 7">
            <a:extLst>
              <a:ext uri="{FF2B5EF4-FFF2-40B4-BE49-F238E27FC236}">
                <a16:creationId xmlns:a16="http://schemas.microsoft.com/office/drawing/2014/main" id="{49EC94D2-13F5-499C-94AD-018144FFB68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5B4F4C8-8A89-4817-9F83-78997FFCDE1A}"/>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371990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2C8F1C-6EDA-435D-B732-E2FDD59A95A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2B3D632-2E2D-42F1-B03B-5B028FE96113}"/>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4" name="Alt Bilgi Yer Tutucusu 3">
            <a:extLst>
              <a:ext uri="{FF2B5EF4-FFF2-40B4-BE49-F238E27FC236}">
                <a16:creationId xmlns:a16="http://schemas.microsoft.com/office/drawing/2014/main" id="{AE097E7C-09D8-438B-800B-C67114E683D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A5BAF5D-4A93-4ECA-AB7C-D1324E0284D3}"/>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191101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971E588-AC22-4889-98D8-00E6B77D212D}"/>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3" name="Alt Bilgi Yer Tutucusu 2">
            <a:extLst>
              <a:ext uri="{FF2B5EF4-FFF2-40B4-BE49-F238E27FC236}">
                <a16:creationId xmlns:a16="http://schemas.microsoft.com/office/drawing/2014/main" id="{5937E4DB-E7EF-4E0D-8A7F-BB7A1F7B499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B0B2692-40EE-49B1-BB49-ED5B8D598ACF}"/>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126620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8F3E60-1FA1-4DD5-B6ED-DD3A7D033A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C396F9D-9FAF-4E41-8EF5-4DC74345E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FFBDE5D-D69C-4062-B570-49F0FA8C6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8C7C6EC-314D-478B-9DA7-A3A7C12E895A}"/>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Alt Bilgi Yer Tutucusu 5">
            <a:extLst>
              <a:ext uri="{FF2B5EF4-FFF2-40B4-BE49-F238E27FC236}">
                <a16:creationId xmlns:a16="http://schemas.microsoft.com/office/drawing/2014/main" id="{B879B0F5-EE88-4970-88C0-09952CCE3DD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7E964C0-5AD4-4730-8B21-BCAB152C4A22}"/>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372641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59B2DA-B873-4C02-9DBF-4CD9B670B82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3BC9CEC-7DA5-4ED6-A168-6C68AA2D0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BD1DF9A-EF01-4000-AA71-F005B7423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56EF7F9-A94A-4634-97A6-809F5ADFE103}"/>
              </a:ext>
            </a:extLst>
          </p:cNvPr>
          <p:cNvSpPr>
            <a:spLocks noGrp="1"/>
          </p:cNvSpPr>
          <p:nvPr>
            <p:ph type="dt" sz="half" idx="10"/>
          </p:nvPr>
        </p:nvSpPr>
        <p:spPr/>
        <p:txBody>
          <a:bodyPr/>
          <a:lstStyle/>
          <a:p>
            <a:fld id="{FB107139-CF21-4E16-BF20-C71A28F74F3C}" type="datetimeFigureOut">
              <a:rPr lang="tr-TR" smtClean="0"/>
              <a:t>8.12.2019</a:t>
            </a:fld>
            <a:endParaRPr lang="tr-TR"/>
          </a:p>
        </p:txBody>
      </p:sp>
      <p:sp>
        <p:nvSpPr>
          <p:cNvPr id="6" name="Alt Bilgi Yer Tutucusu 5">
            <a:extLst>
              <a:ext uri="{FF2B5EF4-FFF2-40B4-BE49-F238E27FC236}">
                <a16:creationId xmlns:a16="http://schemas.microsoft.com/office/drawing/2014/main" id="{FBEE216C-88E1-4202-A758-E5D1AFE2E31E}"/>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1FA983C3-621B-48BA-983E-E705436871A4}"/>
              </a:ext>
            </a:extLst>
          </p:cNvPr>
          <p:cNvSpPr>
            <a:spLocks noGrp="1"/>
          </p:cNvSpPr>
          <p:nvPr>
            <p:ph type="sldNum" sz="quarter" idx="12"/>
          </p:nvPr>
        </p:nvSpPr>
        <p:spPr/>
        <p:txBody>
          <a:bodyPr/>
          <a:lstStyle/>
          <a:p>
            <a:fld id="{74557DAA-0C8C-4998-A285-1EE8AEFC7542}" type="slidenum">
              <a:rPr lang="tr-TR" smtClean="0"/>
              <a:t>‹#›</a:t>
            </a:fld>
            <a:endParaRPr lang="tr-TR"/>
          </a:p>
        </p:txBody>
      </p:sp>
    </p:spTree>
    <p:extLst>
      <p:ext uri="{BB962C8B-B14F-4D97-AF65-F5344CB8AC3E}">
        <p14:creationId xmlns:p14="http://schemas.microsoft.com/office/powerpoint/2010/main" val="316358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540DCF8-D217-47F0-BC64-D9BC076B8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BDD417D-EAFC-47CB-B56E-F9DE919E0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DCE9665-2383-45AD-BF38-A3E71C7F9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07139-CF21-4E16-BF20-C71A28F74F3C}" type="datetimeFigureOut">
              <a:rPr lang="tr-TR" smtClean="0"/>
              <a:t>8.12.2019</a:t>
            </a:fld>
            <a:endParaRPr lang="tr-TR"/>
          </a:p>
        </p:txBody>
      </p:sp>
      <p:sp>
        <p:nvSpPr>
          <p:cNvPr id="5" name="Alt Bilgi Yer Tutucusu 4">
            <a:extLst>
              <a:ext uri="{FF2B5EF4-FFF2-40B4-BE49-F238E27FC236}">
                <a16:creationId xmlns:a16="http://schemas.microsoft.com/office/drawing/2014/main" id="{77F19028-5179-47CF-8120-E47F433DC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F24DFD5-513B-4950-B281-BD9C9C2CB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57DAA-0C8C-4998-A285-1EE8AEFC7542}" type="slidenum">
              <a:rPr lang="tr-TR" smtClean="0"/>
              <a:t>‹#›</a:t>
            </a:fld>
            <a:endParaRPr lang="tr-TR"/>
          </a:p>
        </p:txBody>
      </p:sp>
    </p:spTree>
    <p:extLst>
      <p:ext uri="{BB962C8B-B14F-4D97-AF65-F5344CB8AC3E}">
        <p14:creationId xmlns:p14="http://schemas.microsoft.com/office/powerpoint/2010/main" val="34573610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107139-CF21-4E16-BF20-C71A28F74F3C}" type="datetimeFigureOut">
              <a:rPr lang="tr-TR" smtClean="0"/>
              <a:t>8.12.2019</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557DAA-0C8C-4998-A285-1EE8AEFC7542}" type="slidenum">
              <a:rPr lang="tr-TR" smtClean="0"/>
              <a:t>‹#›</a:t>
            </a:fld>
            <a:endParaRPr lang="tr-TR"/>
          </a:p>
        </p:txBody>
      </p:sp>
    </p:spTree>
    <p:extLst>
      <p:ext uri="{BB962C8B-B14F-4D97-AF65-F5344CB8AC3E}">
        <p14:creationId xmlns:p14="http://schemas.microsoft.com/office/powerpoint/2010/main" val="369195092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934612-C9A4-4B5E-B021-B81E8051911B}"/>
              </a:ext>
            </a:extLst>
          </p:cNvPr>
          <p:cNvSpPr>
            <a:spLocks noGrp="1"/>
          </p:cNvSpPr>
          <p:nvPr>
            <p:ph type="ctrTitle"/>
          </p:nvPr>
        </p:nvSpPr>
        <p:spPr>
          <a:xfrm>
            <a:off x="1524000" y="2142435"/>
            <a:ext cx="9144000" cy="2387600"/>
          </a:xfrm>
        </p:spPr>
        <p:txBody>
          <a:bodyPr/>
          <a:lstStyle/>
          <a:p>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GAİHL </a:t>
            </a:r>
            <a:r>
              <a:rPr lang="tr-TR" b="1" dirty="0">
                <a:ln w="12700">
                  <a:solidFill>
                    <a:schemeClr val="accent3">
                      <a:lumMod val="50000"/>
                    </a:schemeClr>
                  </a:solidFill>
                  <a:prstDash val="solid"/>
                </a:ln>
                <a:solidFill>
                  <a:srgbClr val="FF0000"/>
                </a:solidFill>
                <a:effectLst>
                  <a:innerShdw blurRad="177800">
                    <a:schemeClr val="accent3">
                      <a:lumMod val="50000"/>
                    </a:schemeClr>
                  </a:innerShdw>
                </a:effectLst>
              </a:rPr>
              <a:t>TÜBİTAK 4006 </a:t>
            </a:r>
            <a:r>
              <a:rPr lang="tr-T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BİLGİLENDİRME</a:t>
            </a:r>
          </a:p>
        </p:txBody>
      </p:sp>
    </p:spTree>
    <p:extLst>
      <p:ext uri="{BB962C8B-B14F-4D97-AF65-F5344CB8AC3E}">
        <p14:creationId xmlns:p14="http://schemas.microsoft.com/office/powerpoint/2010/main" val="12668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5B9615-4B9E-4183-8E71-D4659D0E4B79}"/>
              </a:ext>
            </a:extLst>
          </p:cNvPr>
          <p:cNvSpPr>
            <a:spLocks noGrp="1"/>
          </p:cNvSpPr>
          <p:nvPr>
            <p:ph type="title"/>
          </p:nvPr>
        </p:nvSpPr>
        <p:spPr/>
        <p:txBody>
          <a:bodyPr/>
          <a:lstStyle/>
          <a:p>
            <a:pPr algn="ctr"/>
            <a:r>
              <a:rPr lang="tr-TR" sz="3200" dirty="0">
                <a:solidFill>
                  <a:prstClr val="black"/>
                </a:solidFill>
              </a:rPr>
              <a:t>ALT PROJELER HAZIRLANIRKEN DİKKAT EDİLMESİ GEREKEN ETİK KURALLAR </a:t>
            </a:r>
            <a:endParaRPr lang="tr-TR" dirty="0"/>
          </a:p>
        </p:txBody>
      </p:sp>
      <p:sp>
        <p:nvSpPr>
          <p:cNvPr id="3" name="İçerik Yer Tutucusu 2">
            <a:extLst>
              <a:ext uri="{FF2B5EF4-FFF2-40B4-BE49-F238E27FC236}">
                <a16:creationId xmlns:a16="http://schemas.microsoft.com/office/drawing/2014/main" id="{1B47D9ED-0539-4BF3-9558-B0AF3F5251E0}"/>
              </a:ext>
            </a:extLst>
          </p:cNvPr>
          <p:cNvSpPr>
            <a:spLocks noGrp="1"/>
          </p:cNvSpPr>
          <p:nvPr>
            <p:ph idx="1"/>
          </p:nvPr>
        </p:nvSpPr>
        <p:spPr/>
        <p:txBody>
          <a:bodyPr>
            <a:normAutofit lnSpcReduction="10000"/>
          </a:bodyPr>
          <a:lstStyle/>
          <a:p>
            <a:r>
              <a:rPr lang="tr-TR" dirty="0"/>
              <a:t>Alt proje öğrenci tarafından yapılmalıdır. </a:t>
            </a:r>
          </a:p>
          <a:p>
            <a:r>
              <a:rPr lang="tr-TR" dirty="0"/>
              <a:t>Konu uzmanından gereğinden fazla yardım alınmamalıdır. </a:t>
            </a:r>
          </a:p>
          <a:p>
            <a:r>
              <a:rPr lang="tr-TR" dirty="0">
                <a:solidFill>
                  <a:srgbClr val="FF0000"/>
                </a:solidFill>
              </a:rPr>
              <a:t>Kullanılan bilgi kaynakları, destek alınan kişi ve kurumlar, malzemeler belirtilmelidir. </a:t>
            </a:r>
          </a:p>
          <a:p>
            <a:r>
              <a:rPr lang="tr-TR" dirty="0"/>
              <a:t>Kendisine ait olmayan, sonuçlandırılmış ya da devam etmekte olan başka bir çalışma alt proje olarak sunulmamalıdır. </a:t>
            </a:r>
          </a:p>
          <a:p>
            <a:r>
              <a:rPr lang="tr-TR" dirty="0">
                <a:solidFill>
                  <a:srgbClr val="FF0000"/>
                </a:solidFill>
              </a:rPr>
              <a:t>Alt projede başka kişilerin ifade, buluş veya düşünceleri kaynak gösterilmeksizin kendisine aitmiş gibi kullanılmamalıdır.</a:t>
            </a:r>
            <a:r>
              <a:rPr lang="tr-TR" dirty="0"/>
              <a:t> </a:t>
            </a:r>
          </a:p>
          <a:p>
            <a:r>
              <a:rPr lang="tr-TR" dirty="0">
                <a:solidFill>
                  <a:srgbClr val="FF0000"/>
                </a:solidFill>
              </a:rPr>
              <a:t>Daha önce sunulan bir alt projenin içeriğini değiştirmeden başlık, başvuru alanı veya kelime değişimleriyle tekrar sunulmamalıdır.</a:t>
            </a:r>
            <a:r>
              <a:rPr lang="tr-TR" dirty="0"/>
              <a:t> </a:t>
            </a:r>
          </a:p>
          <a:p>
            <a:endParaRPr lang="tr-TR" dirty="0"/>
          </a:p>
        </p:txBody>
      </p:sp>
    </p:spTree>
    <p:extLst>
      <p:ext uri="{BB962C8B-B14F-4D97-AF65-F5344CB8AC3E}">
        <p14:creationId xmlns:p14="http://schemas.microsoft.com/office/powerpoint/2010/main" val="67825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B888ED-85A1-459E-B8E8-DD0C82A3E076}"/>
              </a:ext>
            </a:extLst>
          </p:cNvPr>
          <p:cNvSpPr>
            <a:spLocks noGrp="1"/>
          </p:cNvSpPr>
          <p:nvPr>
            <p:ph type="title"/>
          </p:nvPr>
        </p:nvSpPr>
        <p:spPr/>
        <p:txBody>
          <a:bodyPr/>
          <a:lstStyle/>
          <a:p>
            <a:pPr algn="ctr"/>
            <a:r>
              <a:rPr lang="tr-TR" sz="3200" dirty="0">
                <a:solidFill>
                  <a:prstClr val="black"/>
                </a:solidFill>
              </a:rPr>
              <a:t>ALT PROJELER HAZIRLANIRKEN DİKKAT EDİLMESİ GEREKEN ETİK KURALLAR </a:t>
            </a:r>
            <a:endParaRPr lang="tr-TR" dirty="0"/>
          </a:p>
        </p:txBody>
      </p:sp>
      <p:sp>
        <p:nvSpPr>
          <p:cNvPr id="3" name="İçerik Yer Tutucusu 2">
            <a:extLst>
              <a:ext uri="{FF2B5EF4-FFF2-40B4-BE49-F238E27FC236}">
                <a16:creationId xmlns:a16="http://schemas.microsoft.com/office/drawing/2014/main" id="{4AF43B9F-F749-4A98-B04C-A151A97A4BEB}"/>
              </a:ext>
            </a:extLst>
          </p:cNvPr>
          <p:cNvSpPr>
            <a:spLocks noGrp="1"/>
          </p:cNvSpPr>
          <p:nvPr>
            <p:ph idx="1"/>
          </p:nvPr>
        </p:nvSpPr>
        <p:spPr/>
        <p:txBody>
          <a:bodyPr>
            <a:normAutofit/>
          </a:bodyPr>
          <a:lstStyle/>
          <a:p>
            <a:r>
              <a:rPr lang="tr-TR" dirty="0"/>
              <a:t>Radyoaktif maddeler, tehlikeli deney setleri, </a:t>
            </a:r>
            <a:r>
              <a:rPr lang="tr-TR" dirty="0" err="1"/>
              <a:t>toksik</a:t>
            </a:r>
            <a:r>
              <a:rPr lang="tr-TR" dirty="0"/>
              <a:t> ve kanserojen vb. maddeler bu tür çalışmaların yapıldığı her türlü güvenlik önleminin alındığı ve ilgili uzman veya danışman tarafından rehberlik edilen ortamlarda kullanılabilir. </a:t>
            </a:r>
          </a:p>
          <a:p>
            <a:r>
              <a:rPr lang="tr-TR" dirty="0">
                <a:solidFill>
                  <a:srgbClr val="FF0000"/>
                </a:solidFill>
              </a:rPr>
              <a:t>Alt projenin amaç, yöntem ve beklenen sonucunda kişileri ve okulları ortaya çıkaracak bilgi, fotoğraf ve video bulunmamalıdır</a:t>
            </a:r>
            <a:r>
              <a:rPr lang="tr-TR" dirty="0"/>
              <a:t>. </a:t>
            </a:r>
          </a:p>
          <a:p>
            <a:r>
              <a:rPr lang="tr-TR" dirty="0"/>
              <a:t>İnsan ve canlı hayvan içeren alt projelerde </a:t>
            </a:r>
            <a:r>
              <a:rPr lang="tr-TR" dirty="0">
                <a:solidFill>
                  <a:srgbClr val="FF0000"/>
                </a:solidFill>
              </a:rPr>
              <a:t>etik kurallara </a:t>
            </a:r>
            <a:r>
              <a:rPr lang="tr-TR" dirty="0"/>
              <a:t>uyulmalıdır.</a:t>
            </a:r>
          </a:p>
          <a:p>
            <a:r>
              <a:rPr lang="tr-TR" dirty="0"/>
              <a:t>Hayvan deneyi içeren projeler yapmayı planlayan öğrenciler deneylerinde öncelikle, </a:t>
            </a:r>
            <a:r>
              <a:rPr lang="tr-TR" dirty="0">
                <a:solidFill>
                  <a:srgbClr val="FF0000"/>
                </a:solidFill>
              </a:rPr>
              <a:t>omurgalı hayvanlar kullanmak yerine, olası tüm diğer alternatifler</a:t>
            </a:r>
            <a:r>
              <a:rPr lang="tr-TR" dirty="0"/>
              <a:t>i gözden geçirmelidir. </a:t>
            </a:r>
          </a:p>
          <a:p>
            <a:pPr marL="0" indent="0">
              <a:buNone/>
            </a:pPr>
            <a:endParaRPr lang="tr-TR" dirty="0"/>
          </a:p>
        </p:txBody>
      </p:sp>
    </p:spTree>
    <p:extLst>
      <p:ext uri="{BB962C8B-B14F-4D97-AF65-F5344CB8AC3E}">
        <p14:creationId xmlns:p14="http://schemas.microsoft.com/office/powerpoint/2010/main" val="345203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DF5BA5-7CBB-45AF-A085-9308D6DC4CED}"/>
              </a:ext>
            </a:extLst>
          </p:cNvPr>
          <p:cNvSpPr>
            <a:spLocks noGrp="1"/>
          </p:cNvSpPr>
          <p:nvPr>
            <p:ph type="title"/>
          </p:nvPr>
        </p:nvSpPr>
        <p:spPr/>
        <p:txBody>
          <a:bodyPr/>
          <a:lstStyle/>
          <a:p>
            <a:pPr algn="ctr"/>
            <a:r>
              <a:rPr lang="tr-TR" sz="3200" dirty="0">
                <a:solidFill>
                  <a:prstClr val="black"/>
                </a:solidFill>
              </a:rPr>
              <a:t>ALT PROJELER HAZIRLANIRKEN DİKKAT EDİLMESİ GEREKEN ETİK KURALLAR </a:t>
            </a:r>
            <a:endParaRPr lang="tr-TR" dirty="0"/>
          </a:p>
        </p:txBody>
      </p:sp>
      <p:sp>
        <p:nvSpPr>
          <p:cNvPr id="3" name="İçerik Yer Tutucusu 2">
            <a:extLst>
              <a:ext uri="{FF2B5EF4-FFF2-40B4-BE49-F238E27FC236}">
                <a16:creationId xmlns:a16="http://schemas.microsoft.com/office/drawing/2014/main" id="{D6F2C654-3C38-4F3B-BC35-96E9447634B0}"/>
              </a:ext>
            </a:extLst>
          </p:cNvPr>
          <p:cNvSpPr>
            <a:spLocks noGrp="1"/>
          </p:cNvSpPr>
          <p:nvPr>
            <p:ph idx="1"/>
          </p:nvPr>
        </p:nvSpPr>
        <p:spPr/>
        <p:txBody>
          <a:bodyPr>
            <a:normAutofit/>
          </a:bodyPr>
          <a:lstStyle/>
          <a:p>
            <a:pPr marL="342900" lvl="0" indent="-342900">
              <a:lnSpc>
                <a:spcPct val="100000"/>
              </a:lnSpc>
              <a:spcBef>
                <a:spcPct val="20000"/>
              </a:spcBef>
            </a:pPr>
            <a:r>
              <a:rPr lang="tr-TR" sz="2000" dirty="0">
                <a:solidFill>
                  <a:srgbClr val="FF0000"/>
                </a:solidFill>
              </a:rPr>
              <a:t>Araştırmada kullanılması planlanan anketi geliştiren kişilerden gerekli kullanım izinlerinin varsa telif haklarının alınması gereklidir. </a:t>
            </a:r>
          </a:p>
          <a:p>
            <a:pPr marL="342900" lvl="0" indent="-342900">
              <a:lnSpc>
                <a:spcPct val="100000"/>
              </a:lnSpc>
              <a:spcBef>
                <a:spcPct val="20000"/>
              </a:spcBef>
            </a:pPr>
            <a:r>
              <a:rPr lang="tr-TR" sz="2000" dirty="0">
                <a:solidFill>
                  <a:prstClr val="black"/>
                </a:solidFill>
              </a:rPr>
              <a:t> </a:t>
            </a:r>
            <a:r>
              <a:rPr lang="tr-TR" sz="2000" dirty="0">
                <a:solidFill>
                  <a:srgbClr val="FF0000"/>
                </a:solidFill>
              </a:rPr>
              <a:t>Anketin uygulanacağı katılımcılara araştırma hakkında detaylı bilgi verilmeli ve istedikleri aşamada çalışmadan çıkabilecekleri açıkça belirtilmelidir. Katılımcıların gönüllü olarak araştırmaya katıldıklarına dair izin alınmalıdır.</a:t>
            </a:r>
            <a:r>
              <a:rPr lang="tr-TR" sz="2000" dirty="0">
                <a:solidFill>
                  <a:prstClr val="black"/>
                </a:solidFill>
              </a:rPr>
              <a:t> </a:t>
            </a:r>
          </a:p>
          <a:p>
            <a:pPr marL="342900" lvl="0" indent="-342900">
              <a:lnSpc>
                <a:spcPct val="100000"/>
              </a:lnSpc>
              <a:spcBef>
                <a:spcPct val="20000"/>
              </a:spcBef>
            </a:pPr>
            <a:r>
              <a:rPr lang="tr-TR" sz="2000" dirty="0">
                <a:solidFill>
                  <a:srgbClr val="FF0000"/>
                </a:solidFill>
              </a:rPr>
              <a:t>Araştırma bir kurumda yapılacak ise kurumdan çalışma öncesinde gerekli izinler alınmalıdır. </a:t>
            </a:r>
          </a:p>
          <a:p>
            <a:pPr marL="342900" lvl="0" indent="-342900">
              <a:lnSpc>
                <a:spcPct val="100000"/>
              </a:lnSpc>
              <a:spcBef>
                <a:spcPct val="20000"/>
              </a:spcBef>
            </a:pPr>
            <a:r>
              <a:rPr lang="tr-TR" sz="2000" dirty="0">
                <a:solidFill>
                  <a:prstClr val="black"/>
                </a:solidFill>
              </a:rPr>
              <a:t>Bilimsel çalışma </a:t>
            </a:r>
            <a:r>
              <a:rPr lang="tr-TR" sz="2000" dirty="0">
                <a:solidFill>
                  <a:srgbClr val="FF0000"/>
                </a:solidFill>
              </a:rPr>
              <a:t>18 yaş altındaki öğrenciler ile ilgiliyse veli onay belgesi </a:t>
            </a:r>
            <a:r>
              <a:rPr lang="tr-TR" sz="2000" dirty="0">
                <a:solidFill>
                  <a:prstClr val="black"/>
                </a:solidFill>
              </a:rPr>
              <a:t>mutlaka alınmalıdır. </a:t>
            </a:r>
          </a:p>
          <a:p>
            <a:pPr marL="342900" lvl="0" indent="-342900">
              <a:lnSpc>
                <a:spcPct val="100000"/>
              </a:lnSpc>
              <a:spcBef>
                <a:spcPct val="20000"/>
              </a:spcBef>
            </a:pPr>
            <a:r>
              <a:rPr lang="tr-TR" sz="2000" dirty="0">
                <a:solidFill>
                  <a:srgbClr val="FF0000"/>
                </a:solidFill>
              </a:rPr>
              <a:t>Gerçekleştirilecek çalışmaya katılması planlanan bireylerin, okul ya da kurum isimleri gizli tutulmalıdır.</a:t>
            </a:r>
          </a:p>
          <a:p>
            <a:pPr marL="342900" lvl="0" indent="-342900">
              <a:lnSpc>
                <a:spcPct val="100000"/>
              </a:lnSpc>
              <a:spcBef>
                <a:spcPct val="20000"/>
              </a:spcBef>
            </a:pPr>
            <a:r>
              <a:rPr lang="tr-TR" sz="2000" dirty="0">
                <a:solidFill>
                  <a:prstClr val="black"/>
                </a:solidFill>
              </a:rPr>
              <a:t>Bilimsel çalışmada katılımcıların gizliliğine riayet edilmeli, veri ve bilgiler izin verildiği ölçüde kullanılmalı ve korunmalıdır.</a:t>
            </a:r>
          </a:p>
          <a:p>
            <a:endParaRPr lang="tr-TR" dirty="0"/>
          </a:p>
        </p:txBody>
      </p:sp>
    </p:spTree>
    <p:extLst>
      <p:ext uri="{BB962C8B-B14F-4D97-AF65-F5344CB8AC3E}">
        <p14:creationId xmlns:p14="http://schemas.microsoft.com/office/powerpoint/2010/main" val="217536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1A46B5-D22F-49E3-856E-E06B83871B53}"/>
              </a:ext>
            </a:extLst>
          </p:cNvPr>
          <p:cNvSpPr>
            <a:spLocks noGrp="1"/>
          </p:cNvSpPr>
          <p:nvPr>
            <p:ph type="title"/>
          </p:nvPr>
        </p:nvSpPr>
        <p:spPr/>
        <p:txBody>
          <a:bodyPr>
            <a:normAutofit fontScale="90000"/>
          </a:bodyPr>
          <a:lstStyle/>
          <a:p>
            <a:r>
              <a:rPr lang="tr-TR" dirty="0"/>
              <a:t>BAŞVURUSU KABUL EDİLMEYECEK ALT PROJELER</a:t>
            </a:r>
            <a:br>
              <a:rPr lang="tr-TR" dirty="0"/>
            </a:br>
            <a:endParaRPr lang="tr-TR" dirty="0"/>
          </a:p>
        </p:txBody>
      </p:sp>
      <p:sp>
        <p:nvSpPr>
          <p:cNvPr id="3" name="İçerik Yer Tutucusu 2">
            <a:extLst>
              <a:ext uri="{FF2B5EF4-FFF2-40B4-BE49-F238E27FC236}">
                <a16:creationId xmlns:a16="http://schemas.microsoft.com/office/drawing/2014/main" id="{79DF728A-3234-47A5-99CE-4F68E8ED57E0}"/>
              </a:ext>
            </a:extLst>
          </p:cNvPr>
          <p:cNvSpPr>
            <a:spLocks noGrp="1"/>
          </p:cNvSpPr>
          <p:nvPr>
            <p:ph idx="1"/>
          </p:nvPr>
        </p:nvSpPr>
        <p:spPr/>
        <p:txBody>
          <a:bodyPr>
            <a:normAutofit/>
          </a:bodyPr>
          <a:lstStyle/>
          <a:p>
            <a:r>
              <a:rPr lang="tr-TR" dirty="0"/>
              <a:t>Programın genel amaçları ile tamamen örtüşmeyip </a:t>
            </a:r>
            <a:r>
              <a:rPr lang="tr-TR" dirty="0">
                <a:solidFill>
                  <a:srgbClr val="FF0000"/>
                </a:solidFill>
              </a:rPr>
              <a:t>bilimsel bir yaklaşım</a:t>
            </a:r>
            <a:r>
              <a:rPr lang="tr-TR" dirty="0"/>
              <a:t> içermeyen alt projeler</a:t>
            </a:r>
          </a:p>
          <a:p>
            <a:r>
              <a:rPr lang="tr-TR" dirty="0"/>
              <a:t>Bilimsel </a:t>
            </a:r>
            <a:r>
              <a:rPr lang="tr-TR" dirty="0">
                <a:solidFill>
                  <a:srgbClr val="FF0000"/>
                </a:solidFill>
              </a:rPr>
              <a:t>etik ilkeler </a:t>
            </a:r>
            <a:r>
              <a:rPr lang="tr-TR" dirty="0"/>
              <a:t>(başkalarının fikirlerini, yöntemlerini aynen kullanma gibi) dikkate alınmadan hazırlanan alt projeler</a:t>
            </a:r>
          </a:p>
          <a:p>
            <a:r>
              <a:rPr lang="tr-TR" dirty="0">
                <a:solidFill>
                  <a:srgbClr val="FF0000"/>
                </a:solidFill>
              </a:rPr>
              <a:t>İnsan ve hayvan sağlığı için risk ve tehlike </a:t>
            </a:r>
            <a:r>
              <a:rPr lang="tr-TR" dirty="0"/>
              <a:t>içeren her türlü deney ve uygulamalar</a:t>
            </a:r>
          </a:p>
          <a:p>
            <a:r>
              <a:rPr lang="tr-TR" dirty="0">
                <a:solidFill>
                  <a:srgbClr val="FF0000"/>
                </a:solidFill>
              </a:rPr>
              <a:t>Veri toplama aracı/araçları sisteme yüklenmemiş ve/veya bu veri toplama aracı/araçları için gerekli resmi veya etik kurul izinleri alınmamış</a:t>
            </a:r>
            <a:r>
              <a:rPr lang="tr-TR" dirty="0"/>
              <a:t> alt projeler</a:t>
            </a:r>
          </a:p>
        </p:txBody>
      </p:sp>
    </p:spTree>
    <p:extLst>
      <p:ext uri="{BB962C8B-B14F-4D97-AF65-F5344CB8AC3E}">
        <p14:creationId xmlns:p14="http://schemas.microsoft.com/office/powerpoint/2010/main" val="390131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30541DA-0F73-40EC-AD72-9AAFE1BBE246}"/>
              </a:ext>
            </a:extLst>
          </p:cNvPr>
          <p:cNvPicPr>
            <a:picLocks noChangeAspect="1"/>
          </p:cNvPicPr>
          <p:nvPr/>
        </p:nvPicPr>
        <p:blipFill>
          <a:blip r:embed="rId2"/>
          <a:stretch>
            <a:fillRect/>
          </a:stretch>
        </p:blipFill>
        <p:spPr>
          <a:xfrm>
            <a:off x="2563062" y="3108932"/>
            <a:ext cx="7065876" cy="640135"/>
          </a:xfrm>
          <a:prstGeom prst="rect">
            <a:avLst/>
          </a:prstGeom>
        </p:spPr>
      </p:pic>
      <p:sp>
        <p:nvSpPr>
          <p:cNvPr id="2" name="Unvan 1">
            <a:extLst>
              <a:ext uri="{FF2B5EF4-FFF2-40B4-BE49-F238E27FC236}">
                <a16:creationId xmlns:a16="http://schemas.microsoft.com/office/drawing/2014/main" id="{8A857F0A-2F20-4068-95BD-7CC32F2ECAC1}"/>
              </a:ext>
            </a:extLst>
          </p:cNvPr>
          <p:cNvSpPr>
            <a:spLocks noGrp="1"/>
          </p:cNvSpPr>
          <p:nvPr>
            <p:ph type="title"/>
          </p:nvPr>
        </p:nvSpPr>
        <p:spPr>
          <a:xfrm>
            <a:off x="838200" y="365126"/>
            <a:ext cx="10515600" cy="788426"/>
          </a:xfrm>
        </p:spPr>
        <p:txBody>
          <a:bodyPr/>
          <a:lstStyle/>
          <a:p>
            <a:pPr algn="ctr"/>
            <a:r>
              <a:rPr lang="tr-TR" sz="3600" b="1" dirty="0"/>
              <a:t>DEĞERLENDİRME</a:t>
            </a:r>
            <a:endParaRPr lang="tr-TR" dirty="0"/>
          </a:p>
        </p:txBody>
      </p:sp>
      <p:pic>
        <p:nvPicPr>
          <p:cNvPr id="6" name="Resim 5">
            <a:extLst>
              <a:ext uri="{FF2B5EF4-FFF2-40B4-BE49-F238E27FC236}">
                <a16:creationId xmlns:a16="http://schemas.microsoft.com/office/drawing/2014/main" id="{3F8A24A7-55A6-4FFF-8B00-FD0BF3450AC5}"/>
              </a:ext>
            </a:extLst>
          </p:cNvPr>
          <p:cNvPicPr>
            <a:picLocks noChangeAspect="1"/>
          </p:cNvPicPr>
          <p:nvPr/>
        </p:nvPicPr>
        <p:blipFill>
          <a:blip r:embed="rId3"/>
          <a:stretch>
            <a:fillRect/>
          </a:stretch>
        </p:blipFill>
        <p:spPr>
          <a:xfrm>
            <a:off x="1187675" y="1395412"/>
            <a:ext cx="9816650" cy="4414545"/>
          </a:xfrm>
          <a:prstGeom prst="rect">
            <a:avLst/>
          </a:prstGeom>
        </p:spPr>
      </p:pic>
    </p:spTree>
    <p:extLst>
      <p:ext uri="{BB962C8B-B14F-4D97-AF65-F5344CB8AC3E}">
        <p14:creationId xmlns:p14="http://schemas.microsoft.com/office/powerpoint/2010/main" val="324200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5D74BD0F-92AC-48DE-A1E0-A95CBFD9BBCB}"/>
              </a:ext>
            </a:extLst>
          </p:cNvPr>
          <p:cNvGraphicFramePr>
            <a:graphicFrameLocks noGrp="1"/>
          </p:cNvGraphicFramePr>
          <p:nvPr>
            <p:extLst>
              <p:ext uri="{D42A27DB-BD31-4B8C-83A1-F6EECF244321}">
                <p14:modId xmlns:p14="http://schemas.microsoft.com/office/powerpoint/2010/main" val="2341915906"/>
              </p:ext>
            </p:extLst>
          </p:nvPr>
        </p:nvGraphicFramePr>
        <p:xfrm>
          <a:off x="1280161" y="182878"/>
          <a:ext cx="9903654" cy="6217920"/>
        </p:xfrm>
        <a:graphic>
          <a:graphicData uri="http://schemas.openxmlformats.org/drawingml/2006/table">
            <a:tbl>
              <a:tblPr/>
              <a:tblGrid>
                <a:gridCol w="1791312">
                  <a:extLst>
                    <a:ext uri="{9D8B030D-6E8A-4147-A177-3AD203B41FA5}">
                      <a16:colId xmlns:a16="http://schemas.microsoft.com/office/drawing/2014/main" val="834633723"/>
                    </a:ext>
                  </a:extLst>
                </a:gridCol>
                <a:gridCol w="8112342">
                  <a:extLst>
                    <a:ext uri="{9D8B030D-6E8A-4147-A177-3AD203B41FA5}">
                      <a16:colId xmlns:a16="http://schemas.microsoft.com/office/drawing/2014/main" val="1882460421"/>
                    </a:ext>
                  </a:extLst>
                </a:gridCol>
              </a:tblGrid>
              <a:tr h="369788">
                <a:tc>
                  <a:txBody>
                    <a:bodyPr/>
                    <a:lstStyle/>
                    <a:p>
                      <a:pPr marL="77470" fontAlgn="base">
                        <a:spcAft>
                          <a:spcPts val="0"/>
                        </a:spcAft>
                      </a:pPr>
                      <a:r>
                        <a:rPr lang="tr-TR" sz="1800" b="1">
                          <a:solidFill>
                            <a:srgbClr val="FFFFFF"/>
                          </a:solidFill>
                          <a:effectLst/>
                          <a:latin typeface="inherit"/>
                        </a:rPr>
                        <a:t>Puan Değeri</a:t>
                      </a:r>
                      <a:endParaRPr lang="tr-TR" sz="2400">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80298F"/>
                    </a:solidFill>
                  </a:tcPr>
                </a:tc>
                <a:tc>
                  <a:txBody>
                    <a:bodyPr/>
                    <a:lstStyle/>
                    <a:p>
                      <a:pPr fontAlgn="base">
                        <a:spcAft>
                          <a:spcPts val="0"/>
                        </a:spcAft>
                      </a:pPr>
                      <a:r>
                        <a:rPr lang="tr-TR" sz="1800" b="1" dirty="0">
                          <a:solidFill>
                            <a:srgbClr val="FFFFFF"/>
                          </a:solidFill>
                          <a:effectLst/>
                          <a:latin typeface="inherit"/>
                        </a:rPr>
                        <a:t>Seviye Açıklaması</a:t>
                      </a:r>
                      <a:endParaRPr lang="tr-TR" sz="2400" dirty="0">
                        <a:effectLst/>
                      </a:endParaRPr>
                    </a:p>
                  </a:txBody>
                  <a:tcPr marL="20145" marR="20145" marT="10073" marB="10073" anchor="ctr">
                    <a:lnL w="12700" cap="flat" cmpd="sng" algn="ctr">
                      <a:solidFill>
                        <a:srgbClr val="FFFFF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80298F"/>
                    </a:solidFill>
                  </a:tcPr>
                </a:tc>
                <a:extLst>
                  <a:ext uri="{0D108BD9-81ED-4DB2-BD59-A6C34878D82A}">
                    <a16:rowId xmlns:a16="http://schemas.microsoft.com/office/drawing/2014/main" val="3163305353"/>
                  </a:ext>
                </a:extLst>
              </a:tr>
              <a:tr h="1055338">
                <a:tc>
                  <a:txBody>
                    <a:bodyPr/>
                    <a:lstStyle/>
                    <a:p>
                      <a:pPr marR="31115" algn="ctr" fontAlgn="base">
                        <a:spcAft>
                          <a:spcPts val="0"/>
                        </a:spcAft>
                      </a:pPr>
                      <a:r>
                        <a:rPr lang="tr-TR" sz="3200" b="1" dirty="0">
                          <a:solidFill>
                            <a:srgbClr val="000000"/>
                          </a:solidFill>
                          <a:effectLst/>
                          <a:latin typeface="inherit"/>
                        </a:rPr>
                        <a:t>5</a:t>
                      </a:r>
                      <a:endParaRPr lang="tr-TR" sz="4000" dirty="0">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tc>
                  <a:txBody>
                    <a:bodyPr/>
                    <a:lstStyle/>
                    <a:p>
                      <a:pPr marL="7620" algn="just" fontAlgn="base">
                        <a:spcAft>
                          <a:spcPts val="0"/>
                        </a:spcAft>
                      </a:pPr>
                      <a:r>
                        <a:rPr lang="tr-TR" sz="1200" b="1" dirty="0">
                          <a:solidFill>
                            <a:srgbClr val="000000"/>
                          </a:solidFill>
                          <a:effectLst/>
                          <a:latin typeface="inherit"/>
                        </a:rPr>
                        <a:t>Projenin amacı</a:t>
                      </a:r>
                      <a:r>
                        <a:rPr lang="tr-TR" sz="1200" dirty="0">
                          <a:solidFill>
                            <a:srgbClr val="000000"/>
                          </a:solidFill>
                          <a:effectLst/>
                          <a:latin typeface="inherit"/>
                        </a:rPr>
                        <a:t> açık, anlamlı, uygulanabilir ve etiktir.</a:t>
                      </a:r>
                      <a:endParaRPr lang="tr-TR" sz="1200" dirty="0">
                        <a:effectLst/>
                      </a:endParaRPr>
                    </a:p>
                    <a:p>
                      <a:pPr marL="7620" algn="just" fontAlgn="base">
                        <a:spcAft>
                          <a:spcPts val="0"/>
                        </a:spcAft>
                      </a:pPr>
                      <a:r>
                        <a:rPr lang="tr-TR" sz="1200" b="1" dirty="0">
                          <a:solidFill>
                            <a:srgbClr val="000000"/>
                          </a:solidFill>
                          <a:effectLst/>
                          <a:latin typeface="inherit"/>
                        </a:rPr>
                        <a:t>Projenin yöntemi</a:t>
                      </a:r>
                      <a:r>
                        <a:rPr lang="tr-TR" sz="1200" dirty="0">
                          <a:solidFill>
                            <a:srgbClr val="000000"/>
                          </a:solidFill>
                          <a:effectLst/>
                          <a:latin typeface="inherit"/>
                        </a:rPr>
                        <a:t> bilimsel veri elde etmeye yönelik açık, anlaşılabilir ve izlenebilir adımlardan oluşmuştur.</a:t>
                      </a:r>
                      <a:endParaRPr lang="tr-TR" sz="1200" dirty="0">
                        <a:effectLst/>
                      </a:endParaRPr>
                    </a:p>
                    <a:p>
                      <a:pPr marL="7620" algn="just" fontAlgn="base">
                        <a:spcAft>
                          <a:spcPts val="0"/>
                        </a:spcAft>
                      </a:pPr>
                      <a:r>
                        <a:rPr lang="tr-TR" sz="1200" b="1" dirty="0">
                          <a:solidFill>
                            <a:srgbClr val="000000"/>
                          </a:solidFill>
                          <a:effectLst/>
                          <a:latin typeface="inherit"/>
                        </a:rPr>
                        <a:t>Projenin beklenen sonuçları</a:t>
                      </a:r>
                      <a:r>
                        <a:rPr lang="tr-TR" sz="1200" dirty="0">
                          <a:solidFill>
                            <a:srgbClr val="000000"/>
                          </a:solidFill>
                          <a:effectLst/>
                          <a:latin typeface="inherit"/>
                        </a:rPr>
                        <a:t> ortaya konmuştur.</a:t>
                      </a:r>
                      <a:endParaRPr lang="tr-TR" sz="1200" dirty="0">
                        <a:effectLst/>
                      </a:endParaRPr>
                    </a:p>
                    <a:p>
                      <a:pPr marL="7620" algn="just" fontAlgn="base">
                        <a:spcAft>
                          <a:spcPts val="0"/>
                        </a:spcAft>
                      </a:pPr>
                      <a:r>
                        <a:rPr lang="tr-TR" sz="1200" b="1" dirty="0">
                          <a:solidFill>
                            <a:srgbClr val="000000"/>
                          </a:solidFill>
                          <a:effectLst/>
                          <a:latin typeface="inherit"/>
                        </a:rPr>
                        <a:t>Projede bilimsel dil</a:t>
                      </a:r>
                      <a:r>
                        <a:rPr lang="tr-TR" sz="1200" dirty="0">
                          <a:solidFill>
                            <a:srgbClr val="000000"/>
                          </a:solidFill>
                          <a:effectLst/>
                          <a:latin typeface="inherit"/>
                        </a:rPr>
                        <a:t> kullanılmıştır.</a:t>
                      </a:r>
                      <a:endParaRPr lang="tr-TR" sz="1200" dirty="0">
                        <a:effectLst/>
                      </a:endParaRPr>
                    </a:p>
                    <a:p>
                      <a:pPr marL="7620" algn="just" fontAlgn="base">
                        <a:spcAft>
                          <a:spcPts val="0"/>
                        </a:spcAft>
                      </a:pPr>
                      <a:r>
                        <a:rPr lang="tr-TR" sz="1200" b="1" dirty="0">
                          <a:solidFill>
                            <a:srgbClr val="000000"/>
                          </a:solidFill>
                          <a:effectLst/>
                          <a:latin typeface="inherit"/>
                        </a:rPr>
                        <a:t>Proje, çağrı metninde</a:t>
                      </a:r>
                      <a:r>
                        <a:rPr lang="tr-TR" sz="1200" dirty="0">
                          <a:solidFill>
                            <a:srgbClr val="000000"/>
                          </a:solidFill>
                          <a:effectLst/>
                          <a:latin typeface="inherit"/>
                        </a:rPr>
                        <a:t> belirtilen bilim fuarlarının genel amaçları ile örtüşmektedir.</a:t>
                      </a:r>
                      <a:endParaRPr lang="tr-TR" sz="1200" dirty="0">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extLst>
                  <a:ext uri="{0D108BD9-81ED-4DB2-BD59-A6C34878D82A}">
                    <a16:rowId xmlns:a16="http://schemas.microsoft.com/office/drawing/2014/main" val="2177489515"/>
                  </a:ext>
                </a:extLst>
              </a:tr>
              <a:tr h="1141612">
                <a:tc>
                  <a:txBody>
                    <a:bodyPr/>
                    <a:lstStyle/>
                    <a:p>
                      <a:pPr marR="31115" algn="ctr" fontAlgn="base">
                        <a:spcAft>
                          <a:spcPts val="0"/>
                        </a:spcAft>
                      </a:pPr>
                      <a:r>
                        <a:rPr lang="tr-TR" sz="3200" b="1" dirty="0">
                          <a:solidFill>
                            <a:srgbClr val="000000"/>
                          </a:solidFill>
                          <a:effectLst/>
                          <a:latin typeface="inherit"/>
                        </a:rPr>
                        <a:t>4</a:t>
                      </a:r>
                      <a:endParaRPr lang="tr-TR" sz="4000" dirty="0">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tc>
                  <a:txBody>
                    <a:bodyPr/>
                    <a:lstStyle/>
                    <a:p>
                      <a:pPr marL="7620" algn="just" fontAlgn="base">
                        <a:spcAft>
                          <a:spcPts val="0"/>
                        </a:spcAft>
                      </a:pPr>
                      <a:r>
                        <a:rPr lang="tr-TR" sz="1200" b="1" dirty="0">
                          <a:solidFill>
                            <a:srgbClr val="000000"/>
                          </a:solidFill>
                          <a:effectLst/>
                          <a:latin typeface="inherit"/>
                        </a:rPr>
                        <a:t>Projenin amacı</a:t>
                      </a:r>
                      <a:r>
                        <a:rPr lang="tr-TR" sz="1200" dirty="0">
                          <a:solidFill>
                            <a:srgbClr val="000000"/>
                          </a:solidFill>
                          <a:effectLst/>
                          <a:latin typeface="inherit"/>
                        </a:rPr>
                        <a:t> büyük ölçüde açık, anlamlı, uygulanabilir ve etiktir.</a:t>
                      </a:r>
                      <a:endParaRPr lang="tr-TR" sz="1200" dirty="0">
                        <a:effectLst/>
                      </a:endParaRPr>
                    </a:p>
                    <a:p>
                      <a:pPr marL="7620" algn="just" fontAlgn="base">
                        <a:spcAft>
                          <a:spcPts val="0"/>
                        </a:spcAft>
                      </a:pPr>
                      <a:r>
                        <a:rPr lang="tr-TR" sz="1200" b="1" dirty="0">
                          <a:solidFill>
                            <a:srgbClr val="000000"/>
                          </a:solidFill>
                          <a:effectLst/>
                          <a:latin typeface="inherit"/>
                        </a:rPr>
                        <a:t>Projenin yöntemi</a:t>
                      </a:r>
                      <a:r>
                        <a:rPr lang="tr-TR" sz="1200" dirty="0">
                          <a:solidFill>
                            <a:srgbClr val="000000"/>
                          </a:solidFill>
                          <a:effectLst/>
                          <a:latin typeface="inherit"/>
                        </a:rPr>
                        <a:t> bilimsel veri elde etmeye yönelik büyük ölçüde açık, anlaşılabilir ve izlenebilir adımlardan oluşmaktadır.</a:t>
                      </a:r>
                      <a:endParaRPr lang="tr-TR" sz="1200" dirty="0">
                        <a:effectLst/>
                      </a:endParaRPr>
                    </a:p>
                    <a:p>
                      <a:pPr marL="7620" algn="just" fontAlgn="base">
                        <a:spcAft>
                          <a:spcPts val="0"/>
                        </a:spcAft>
                      </a:pPr>
                      <a:r>
                        <a:rPr lang="tr-TR" sz="1200" b="1" dirty="0">
                          <a:solidFill>
                            <a:srgbClr val="000000"/>
                          </a:solidFill>
                          <a:effectLst/>
                          <a:latin typeface="inherit"/>
                        </a:rPr>
                        <a:t>Projenin beklenen sonuçları</a:t>
                      </a:r>
                      <a:r>
                        <a:rPr lang="tr-TR" sz="1200" dirty="0">
                          <a:solidFill>
                            <a:srgbClr val="000000"/>
                          </a:solidFill>
                          <a:effectLst/>
                          <a:latin typeface="inherit"/>
                        </a:rPr>
                        <a:t> büyük ölçüde ortaya konmuştur.</a:t>
                      </a:r>
                      <a:endParaRPr lang="tr-TR" sz="1200" dirty="0">
                        <a:effectLst/>
                      </a:endParaRPr>
                    </a:p>
                    <a:p>
                      <a:pPr marL="7620" algn="just" fontAlgn="base">
                        <a:spcAft>
                          <a:spcPts val="0"/>
                        </a:spcAft>
                      </a:pPr>
                      <a:r>
                        <a:rPr lang="tr-TR" sz="1200" b="1" dirty="0">
                          <a:solidFill>
                            <a:srgbClr val="000000"/>
                          </a:solidFill>
                          <a:effectLst/>
                          <a:latin typeface="inherit"/>
                        </a:rPr>
                        <a:t>Projede büyük ölçüde bilimsel dil</a:t>
                      </a:r>
                      <a:r>
                        <a:rPr lang="tr-TR" sz="1200" dirty="0">
                          <a:solidFill>
                            <a:srgbClr val="000000"/>
                          </a:solidFill>
                          <a:effectLst/>
                          <a:latin typeface="inherit"/>
                        </a:rPr>
                        <a:t> kullanılmıştır.</a:t>
                      </a:r>
                      <a:endParaRPr lang="tr-TR" sz="1200" dirty="0">
                        <a:effectLst/>
                      </a:endParaRPr>
                    </a:p>
                    <a:p>
                      <a:pPr marL="7620" algn="just" fontAlgn="base">
                        <a:spcAft>
                          <a:spcPts val="0"/>
                        </a:spcAft>
                      </a:pPr>
                      <a:r>
                        <a:rPr lang="tr-TR" sz="1200" b="1" dirty="0">
                          <a:solidFill>
                            <a:srgbClr val="000000"/>
                          </a:solidFill>
                          <a:effectLst/>
                          <a:latin typeface="inherit"/>
                        </a:rPr>
                        <a:t>Proje, çağrı metninde</a:t>
                      </a:r>
                      <a:r>
                        <a:rPr lang="tr-TR" sz="1200" dirty="0">
                          <a:solidFill>
                            <a:srgbClr val="000000"/>
                          </a:solidFill>
                          <a:effectLst/>
                          <a:latin typeface="inherit"/>
                        </a:rPr>
                        <a:t> belirtilen bilim fuarlarının genel amaçları ile </a:t>
                      </a:r>
                      <a:r>
                        <a:rPr lang="tr-TR" sz="1200" dirty="0">
                          <a:solidFill>
                            <a:srgbClr val="FF0000"/>
                          </a:solidFill>
                          <a:effectLst/>
                          <a:latin typeface="inherit"/>
                        </a:rPr>
                        <a:t>büyük ölçüde örtüşmektedir.</a:t>
                      </a:r>
                      <a:endParaRPr lang="tr-TR" sz="1200" dirty="0">
                        <a:solidFill>
                          <a:srgbClr val="FF0000"/>
                        </a:solidFill>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extLst>
                  <a:ext uri="{0D108BD9-81ED-4DB2-BD59-A6C34878D82A}">
                    <a16:rowId xmlns:a16="http://schemas.microsoft.com/office/drawing/2014/main" val="68091656"/>
                  </a:ext>
                </a:extLst>
              </a:tr>
              <a:tr h="1085147">
                <a:tc>
                  <a:txBody>
                    <a:bodyPr/>
                    <a:lstStyle/>
                    <a:p>
                      <a:pPr marR="31115" algn="ctr" fontAlgn="base">
                        <a:spcAft>
                          <a:spcPts val="0"/>
                        </a:spcAft>
                      </a:pPr>
                      <a:r>
                        <a:rPr lang="tr-TR" sz="3200" b="1" dirty="0">
                          <a:solidFill>
                            <a:srgbClr val="000000"/>
                          </a:solidFill>
                          <a:effectLst/>
                          <a:latin typeface="inherit"/>
                        </a:rPr>
                        <a:t>3</a:t>
                      </a:r>
                      <a:endParaRPr lang="tr-TR" sz="4000" dirty="0">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tc>
                  <a:txBody>
                    <a:bodyPr/>
                    <a:lstStyle/>
                    <a:p>
                      <a:pPr marL="7620" algn="just" fontAlgn="base">
                        <a:spcAft>
                          <a:spcPts val="0"/>
                        </a:spcAft>
                      </a:pPr>
                      <a:r>
                        <a:rPr lang="tr-TR" sz="1200" b="1" dirty="0">
                          <a:solidFill>
                            <a:srgbClr val="000000"/>
                          </a:solidFill>
                          <a:effectLst/>
                          <a:latin typeface="inherit"/>
                        </a:rPr>
                        <a:t>Projenin amacı</a:t>
                      </a:r>
                      <a:r>
                        <a:rPr lang="tr-TR" sz="1200" dirty="0">
                          <a:solidFill>
                            <a:srgbClr val="000000"/>
                          </a:solidFill>
                          <a:effectLst/>
                          <a:latin typeface="inherit"/>
                        </a:rPr>
                        <a:t> kısmen açık, anlamlı, uygulanabilir ve etiktir.</a:t>
                      </a:r>
                      <a:endParaRPr lang="tr-TR" sz="1200" dirty="0">
                        <a:effectLst/>
                      </a:endParaRPr>
                    </a:p>
                    <a:p>
                      <a:pPr marL="7620" algn="just" fontAlgn="base">
                        <a:spcAft>
                          <a:spcPts val="0"/>
                        </a:spcAft>
                      </a:pPr>
                      <a:r>
                        <a:rPr lang="tr-TR" sz="1200" b="1" dirty="0">
                          <a:solidFill>
                            <a:srgbClr val="000000"/>
                          </a:solidFill>
                          <a:effectLst/>
                          <a:latin typeface="inherit"/>
                        </a:rPr>
                        <a:t>Projenin yöntemi</a:t>
                      </a:r>
                      <a:r>
                        <a:rPr lang="tr-TR" sz="1200" dirty="0">
                          <a:solidFill>
                            <a:srgbClr val="000000"/>
                          </a:solidFill>
                          <a:effectLst/>
                          <a:latin typeface="inherit"/>
                        </a:rPr>
                        <a:t> bilimsel veri elde etmeye yönelik kısmen açık, anlaşılabilir ve izlenebilir adımlardan oluşmaktadır.</a:t>
                      </a:r>
                      <a:endParaRPr lang="tr-TR" sz="1200" dirty="0">
                        <a:effectLst/>
                      </a:endParaRPr>
                    </a:p>
                    <a:p>
                      <a:pPr marL="7620" algn="just" fontAlgn="base">
                        <a:spcAft>
                          <a:spcPts val="0"/>
                        </a:spcAft>
                      </a:pPr>
                      <a:r>
                        <a:rPr lang="tr-TR" sz="1200" b="1" dirty="0">
                          <a:solidFill>
                            <a:srgbClr val="000000"/>
                          </a:solidFill>
                          <a:effectLst/>
                          <a:latin typeface="inherit"/>
                        </a:rPr>
                        <a:t>Projenin beklenen sonuçları</a:t>
                      </a:r>
                      <a:r>
                        <a:rPr lang="tr-TR" sz="1200" dirty="0">
                          <a:solidFill>
                            <a:srgbClr val="000000"/>
                          </a:solidFill>
                          <a:effectLst/>
                          <a:latin typeface="inherit"/>
                        </a:rPr>
                        <a:t> kısmen ortaya konmuştur.</a:t>
                      </a:r>
                      <a:endParaRPr lang="tr-TR" sz="1200" dirty="0">
                        <a:effectLst/>
                      </a:endParaRPr>
                    </a:p>
                    <a:p>
                      <a:pPr marL="7620" algn="just" fontAlgn="base">
                        <a:spcAft>
                          <a:spcPts val="0"/>
                        </a:spcAft>
                      </a:pPr>
                      <a:r>
                        <a:rPr lang="tr-TR" sz="1200" b="1" dirty="0">
                          <a:solidFill>
                            <a:srgbClr val="000000"/>
                          </a:solidFill>
                          <a:effectLst/>
                          <a:latin typeface="inherit"/>
                        </a:rPr>
                        <a:t>Projede kısmen bilimsel dil</a:t>
                      </a:r>
                      <a:r>
                        <a:rPr lang="tr-TR" sz="1200" dirty="0">
                          <a:solidFill>
                            <a:srgbClr val="000000"/>
                          </a:solidFill>
                          <a:effectLst/>
                          <a:latin typeface="inherit"/>
                        </a:rPr>
                        <a:t> kullanılmıştır.</a:t>
                      </a:r>
                      <a:endParaRPr lang="tr-TR" sz="1200" dirty="0">
                        <a:effectLst/>
                      </a:endParaRPr>
                    </a:p>
                    <a:p>
                      <a:pPr marL="7620" algn="just" fontAlgn="base">
                        <a:spcAft>
                          <a:spcPts val="0"/>
                        </a:spcAft>
                      </a:pPr>
                      <a:r>
                        <a:rPr lang="tr-TR" sz="1200" b="1" dirty="0">
                          <a:solidFill>
                            <a:srgbClr val="000000"/>
                          </a:solidFill>
                          <a:effectLst/>
                          <a:latin typeface="inherit"/>
                        </a:rPr>
                        <a:t>Proje, çağrı metninde</a:t>
                      </a:r>
                      <a:r>
                        <a:rPr lang="tr-TR" sz="1200" dirty="0">
                          <a:solidFill>
                            <a:srgbClr val="000000"/>
                          </a:solidFill>
                          <a:effectLst/>
                          <a:latin typeface="inherit"/>
                        </a:rPr>
                        <a:t> belirtilen bilim fuarlarının genel amaçları ile </a:t>
                      </a:r>
                      <a:r>
                        <a:rPr lang="tr-TR" sz="1200" dirty="0">
                          <a:solidFill>
                            <a:srgbClr val="FF0000"/>
                          </a:solidFill>
                          <a:effectLst/>
                          <a:latin typeface="inherit"/>
                        </a:rPr>
                        <a:t>kısmen</a:t>
                      </a:r>
                      <a:r>
                        <a:rPr lang="tr-TR" sz="1200" dirty="0">
                          <a:solidFill>
                            <a:srgbClr val="000000"/>
                          </a:solidFill>
                          <a:effectLst/>
                          <a:latin typeface="inherit"/>
                        </a:rPr>
                        <a:t> örtüşmektedir.</a:t>
                      </a:r>
                      <a:endParaRPr lang="tr-TR" sz="1200" dirty="0">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extLst>
                  <a:ext uri="{0D108BD9-81ED-4DB2-BD59-A6C34878D82A}">
                    <a16:rowId xmlns:a16="http://schemas.microsoft.com/office/drawing/2014/main" val="1225378303"/>
                  </a:ext>
                </a:extLst>
              </a:tr>
              <a:tr h="1083689">
                <a:tc>
                  <a:txBody>
                    <a:bodyPr/>
                    <a:lstStyle/>
                    <a:p>
                      <a:pPr marR="31115" algn="ctr" fontAlgn="base">
                        <a:spcAft>
                          <a:spcPts val="0"/>
                        </a:spcAft>
                      </a:pPr>
                      <a:r>
                        <a:rPr lang="tr-TR" sz="3200" b="1" dirty="0">
                          <a:solidFill>
                            <a:srgbClr val="000000"/>
                          </a:solidFill>
                          <a:effectLst/>
                          <a:latin typeface="inherit"/>
                        </a:rPr>
                        <a:t>2</a:t>
                      </a:r>
                      <a:endParaRPr lang="tr-TR" sz="4000" dirty="0">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tc>
                  <a:txBody>
                    <a:bodyPr/>
                    <a:lstStyle/>
                    <a:p>
                      <a:pPr marL="7620" algn="just" fontAlgn="base">
                        <a:spcAft>
                          <a:spcPts val="0"/>
                        </a:spcAft>
                      </a:pPr>
                      <a:r>
                        <a:rPr lang="tr-TR" sz="1200" b="1" dirty="0">
                          <a:solidFill>
                            <a:srgbClr val="000000"/>
                          </a:solidFill>
                          <a:effectLst/>
                          <a:latin typeface="inherit"/>
                        </a:rPr>
                        <a:t>Projenin amacı</a:t>
                      </a:r>
                      <a:r>
                        <a:rPr lang="tr-TR" sz="1200" dirty="0">
                          <a:solidFill>
                            <a:srgbClr val="000000"/>
                          </a:solidFill>
                          <a:effectLst/>
                          <a:latin typeface="inherit"/>
                        </a:rPr>
                        <a:t> yeterince açık, anlamlı, uygulanabilir ve etik değildir.</a:t>
                      </a:r>
                      <a:endParaRPr lang="tr-TR" sz="1200" dirty="0">
                        <a:effectLst/>
                      </a:endParaRPr>
                    </a:p>
                    <a:p>
                      <a:pPr marL="7620" algn="just" fontAlgn="base">
                        <a:spcAft>
                          <a:spcPts val="0"/>
                        </a:spcAft>
                      </a:pPr>
                      <a:r>
                        <a:rPr lang="tr-TR" sz="1200" b="1" dirty="0">
                          <a:solidFill>
                            <a:srgbClr val="000000"/>
                          </a:solidFill>
                          <a:effectLst/>
                          <a:latin typeface="inherit"/>
                        </a:rPr>
                        <a:t>Projenin yöntemi </a:t>
                      </a:r>
                      <a:r>
                        <a:rPr lang="tr-TR" sz="1200" dirty="0">
                          <a:solidFill>
                            <a:srgbClr val="000000"/>
                          </a:solidFill>
                          <a:effectLst/>
                          <a:latin typeface="inherit"/>
                        </a:rPr>
                        <a:t>bilimsel veri elde etmeye yönelik yeterince açık, anlaşılabilir ve izlenebilir adımlardan oluşmamaktadır.</a:t>
                      </a:r>
                      <a:endParaRPr lang="tr-TR" sz="1200" dirty="0">
                        <a:effectLst/>
                      </a:endParaRPr>
                    </a:p>
                    <a:p>
                      <a:pPr marL="7620" algn="just" fontAlgn="base">
                        <a:spcAft>
                          <a:spcPts val="0"/>
                        </a:spcAft>
                      </a:pPr>
                      <a:r>
                        <a:rPr lang="tr-TR" sz="1200" b="1" dirty="0">
                          <a:solidFill>
                            <a:srgbClr val="000000"/>
                          </a:solidFill>
                          <a:effectLst/>
                          <a:latin typeface="inherit"/>
                        </a:rPr>
                        <a:t>Projenin beklenen sonuçları</a:t>
                      </a:r>
                      <a:r>
                        <a:rPr lang="tr-TR" sz="1200" dirty="0">
                          <a:solidFill>
                            <a:srgbClr val="000000"/>
                          </a:solidFill>
                          <a:effectLst/>
                          <a:latin typeface="inherit"/>
                        </a:rPr>
                        <a:t> yeterince ortaya konmamıştır.</a:t>
                      </a:r>
                      <a:endParaRPr lang="tr-TR" sz="1200" dirty="0">
                        <a:effectLst/>
                      </a:endParaRPr>
                    </a:p>
                    <a:p>
                      <a:pPr marL="7620" algn="just" fontAlgn="base">
                        <a:spcAft>
                          <a:spcPts val="0"/>
                        </a:spcAft>
                      </a:pPr>
                      <a:r>
                        <a:rPr lang="tr-TR" sz="1200" b="1" dirty="0">
                          <a:solidFill>
                            <a:srgbClr val="000000"/>
                          </a:solidFill>
                          <a:effectLst/>
                          <a:latin typeface="inherit"/>
                        </a:rPr>
                        <a:t>Projede yeterince bilimsel dil</a:t>
                      </a:r>
                      <a:r>
                        <a:rPr lang="tr-TR" sz="1200" dirty="0">
                          <a:solidFill>
                            <a:srgbClr val="000000"/>
                          </a:solidFill>
                          <a:effectLst/>
                          <a:latin typeface="inherit"/>
                        </a:rPr>
                        <a:t> kullanılmamıştır.</a:t>
                      </a:r>
                      <a:endParaRPr lang="tr-TR" sz="1200" dirty="0">
                        <a:effectLst/>
                      </a:endParaRPr>
                    </a:p>
                    <a:p>
                      <a:pPr marL="7620" algn="just" fontAlgn="base">
                        <a:spcAft>
                          <a:spcPts val="0"/>
                        </a:spcAft>
                      </a:pPr>
                      <a:r>
                        <a:rPr lang="tr-TR" sz="1200" b="1" dirty="0">
                          <a:solidFill>
                            <a:srgbClr val="000000"/>
                          </a:solidFill>
                          <a:effectLst/>
                          <a:latin typeface="inherit"/>
                        </a:rPr>
                        <a:t>Proje, çağrı metninde</a:t>
                      </a:r>
                      <a:r>
                        <a:rPr lang="tr-TR" sz="1200" dirty="0">
                          <a:solidFill>
                            <a:srgbClr val="000000"/>
                          </a:solidFill>
                          <a:effectLst/>
                          <a:latin typeface="inherit"/>
                        </a:rPr>
                        <a:t> belirtilen bilim fuarlarının genel amaçları ile </a:t>
                      </a:r>
                      <a:r>
                        <a:rPr lang="tr-TR" sz="1200" dirty="0">
                          <a:solidFill>
                            <a:srgbClr val="FF0000"/>
                          </a:solidFill>
                          <a:effectLst/>
                          <a:latin typeface="inherit"/>
                        </a:rPr>
                        <a:t>yeterince örtüşmemektedir.</a:t>
                      </a:r>
                      <a:endParaRPr lang="tr-TR" sz="1200" dirty="0">
                        <a:solidFill>
                          <a:srgbClr val="FF0000"/>
                        </a:solidFill>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extLst>
                  <a:ext uri="{0D108BD9-81ED-4DB2-BD59-A6C34878D82A}">
                    <a16:rowId xmlns:a16="http://schemas.microsoft.com/office/drawing/2014/main" val="3910023857"/>
                  </a:ext>
                </a:extLst>
              </a:tr>
              <a:tr h="1482346">
                <a:tc>
                  <a:txBody>
                    <a:bodyPr/>
                    <a:lstStyle/>
                    <a:p>
                      <a:pPr marR="31115" algn="ctr" fontAlgn="base">
                        <a:spcAft>
                          <a:spcPts val="0"/>
                        </a:spcAft>
                      </a:pPr>
                      <a:r>
                        <a:rPr lang="tr-TR" sz="3200" b="1" dirty="0">
                          <a:solidFill>
                            <a:srgbClr val="000000"/>
                          </a:solidFill>
                          <a:effectLst/>
                          <a:latin typeface="inherit"/>
                        </a:rPr>
                        <a:t>1</a:t>
                      </a:r>
                      <a:endParaRPr lang="tr-TR" sz="4000" dirty="0">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tc>
                  <a:txBody>
                    <a:bodyPr/>
                    <a:lstStyle/>
                    <a:p>
                      <a:pPr marL="7620" algn="just" fontAlgn="base">
                        <a:spcAft>
                          <a:spcPts val="0"/>
                        </a:spcAft>
                      </a:pPr>
                      <a:r>
                        <a:rPr lang="tr-TR" sz="1200" b="1" dirty="0">
                          <a:solidFill>
                            <a:srgbClr val="000000"/>
                          </a:solidFill>
                          <a:effectLst/>
                          <a:latin typeface="inherit"/>
                        </a:rPr>
                        <a:t>Projenin amacı</a:t>
                      </a:r>
                      <a:r>
                        <a:rPr lang="tr-TR" sz="1200" dirty="0">
                          <a:solidFill>
                            <a:srgbClr val="000000"/>
                          </a:solidFill>
                          <a:effectLst/>
                          <a:latin typeface="inherit"/>
                        </a:rPr>
                        <a:t> açık, anlamlı, uygulanabilir ve etik değildir.</a:t>
                      </a:r>
                      <a:endParaRPr lang="tr-TR" sz="1200" dirty="0">
                        <a:effectLst/>
                      </a:endParaRPr>
                    </a:p>
                    <a:p>
                      <a:pPr marL="7620" algn="just" fontAlgn="base">
                        <a:spcAft>
                          <a:spcPts val="0"/>
                        </a:spcAft>
                      </a:pPr>
                      <a:r>
                        <a:rPr lang="tr-TR" sz="1200" b="1" dirty="0">
                          <a:solidFill>
                            <a:srgbClr val="000000"/>
                          </a:solidFill>
                          <a:effectLst/>
                          <a:latin typeface="inherit"/>
                        </a:rPr>
                        <a:t>Projenin yöntemi</a:t>
                      </a:r>
                      <a:r>
                        <a:rPr lang="tr-TR" sz="1200" dirty="0">
                          <a:solidFill>
                            <a:srgbClr val="000000"/>
                          </a:solidFill>
                          <a:effectLst/>
                          <a:latin typeface="inherit"/>
                        </a:rPr>
                        <a:t> bilimsel veri elde etmeye yönelik açık, anlaşılabilir ve izlenebilir adımlardan oluşmamaktadır. </a:t>
                      </a:r>
                      <a:endParaRPr lang="tr-TR" sz="1200" dirty="0">
                        <a:effectLst/>
                      </a:endParaRPr>
                    </a:p>
                    <a:p>
                      <a:pPr marL="7620" algn="just" fontAlgn="base">
                        <a:spcAft>
                          <a:spcPts val="0"/>
                        </a:spcAft>
                      </a:pPr>
                      <a:r>
                        <a:rPr lang="tr-TR" sz="1200" b="1" dirty="0">
                          <a:solidFill>
                            <a:srgbClr val="000000"/>
                          </a:solidFill>
                          <a:effectLst/>
                          <a:latin typeface="inherit"/>
                        </a:rPr>
                        <a:t>Projenin beklenen sonuçları</a:t>
                      </a:r>
                      <a:r>
                        <a:rPr lang="tr-TR" sz="1200" dirty="0">
                          <a:solidFill>
                            <a:srgbClr val="000000"/>
                          </a:solidFill>
                          <a:effectLst/>
                          <a:latin typeface="inherit"/>
                        </a:rPr>
                        <a:t> ortaya konmamıştır.</a:t>
                      </a:r>
                      <a:endParaRPr lang="tr-TR" sz="1200" dirty="0">
                        <a:effectLst/>
                      </a:endParaRPr>
                    </a:p>
                    <a:p>
                      <a:pPr marL="7620" algn="just" fontAlgn="base">
                        <a:spcAft>
                          <a:spcPts val="0"/>
                        </a:spcAft>
                      </a:pPr>
                      <a:r>
                        <a:rPr lang="tr-TR" sz="1200" b="1" dirty="0">
                          <a:solidFill>
                            <a:srgbClr val="000000"/>
                          </a:solidFill>
                          <a:effectLst/>
                          <a:latin typeface="inherit"/>
                        </a:rPr>
                        <a:t>Projede bilimsel dil</a:t>
                      </a:r>
                      <a:r>
                        <a:rPr lang="tr-TR" sz="1200" dirty="0">
                          <a:solidFill>
                            <a:srgbClr val="000000"/>
                          </a:solidFill>
                          <a:effectLst/>
                          <a:latin typeface="inherit"/>
                        </a:rPr>
                        <a:t> kullanılmamıştır.</a:t>
                      </a:r>
                      <a:endParaRPr lang="tr-TR" sz="1200" dirty="0">
                        <a:effectLst/>
                      </a:endParaRPr>
                    </a:p>
                    <a:p>
                      <a:pPr marL="7620" algn="just" fontAlgn="base">
                        <a:spcAft>
                          <a:spcPts val="0"/>
                        </a:spcAft>
                      </a:pPr>
                      <a:r>
                        <a:rPr lang="tr-TR" sz="1200" b="1" dirty="0">
                          <a:solidFill>
                            <a:srgbClr val="000000"/>
                          </a:solidFill>
                          <a:effectLst/>
                          <a:latin typeface="inherit"/>
                        </a:rPr>
                        <a:t>Proje, çağrı metninde</a:t>
                      </a:r>
                      <a:r>
                        <a:rPr lang="tr-TR" sz="1200" dirty="0">
                          <a:solidFill>
                            <a:srgbClr val="000000"/>
                          </a:solidFill>
                          <a:effectLst/>
                          <a:latin typeface="inherit"/>
                        </a:rPr>
                        <a:t> belirtilen bilim fuarlarının genel amaçları ile </a:t>
                      </a:r>
                      <a:r>
                        <a:rPr lang="tr-TR" sz="1200" dirty="0">
                          <a:solidFill>
                            <a:srgbClr val="FF0000"/>
                          </a:solidFill>
                          <a:effectLst/>
                          <a:latin typeface="inherit"/>
                        </a:rPr>
                        <a:t>örtüşmemektedir.</a:t>
                      </a:r>
                      <a:endParaRPr lang="tr-TR" sz="1200" dirty="0">
                        <a:solidFill>
                          <a:srgbClr val="FF0000"/>
                        </a:solidFill>
                        <a:effectLst/>
                      </a:endParaRPr>
                    </a:p>
                  </a:txBody>
                  <a:tcPr marL="20145" marR="20145" marT="10073" marB="10073" anchor="ctr">
                    <a:lnL w="12700" cap="flat" cmpd="sng" algn="ctr">
                      <a:solidFill>
                        <a:srgbClr val="80298F"/>
                      </a:solidFill>
                      <a:prstDash val="solid"/>
                      <a:round/>
                      <a:headEnd type="none" w="med" len="med"/>
                      <a:tailEnd type="none" w="med" len="med"/>
                    </a:lnL>
                    <a:lnR w="12700" cap="flat" cmpd="sng" algn="ctr">
                      <a:solidFill>
                        <a:srgbClr val="80298F"/>
                      </a:solidFill>
                      <a:prstDash val="solid"/>
                      <a:round/>
                      <a:headEnd type="none" w="med" len="med"/>
                      <a:tailEnd type="none" w="med" len="med"/>
                    </a:lnR>
                    <a:lnT w="12700" cap="flat" cmpd="sng" algn="ctr">
                      <a:solidFill>
                        <a:srgbClr val="80298F"/>
                      </a:solidFill>
                      <a:prstDash val="solid"/>
                      <a:round/>
                      <a:headEnd type="none" w="med" len="med"/>
                      <a:tailEnd type="none" w="med" len="med"/>
                    </a:lnT>
                    <a:lnB w="12700" cap="flat" cmpd="sng" algn="ctr">
                      <a:solidFill>
                        <a:srgbClr val="80298F"/>
                      </a:solidFill>
                      <a:prstDash val="solid"/>
                      <a:round/>
                      <a:headEnd type="none" w="med" len="med"/>
                      <a:tailEnd type="none" w="med" len="med"/>
                    </a:lnB>
                    <a:solidFill>
                      <a:srgbClr val="FFFFFF"/>
                    </a:solidFill>
                  </a:tcPr>
                </a:tc>
                <a:extLst>
                  <a:ext uri="{0D108BD9-81ED-4DB2-BD59-A6C34878D82A}">
                    <a16:rowId xmlns:a16="http://schemas.microsoft.com/office/drawing/2014/main" val="2127807125"/>
                  </a:ext>
                </a:extLst>
              </a:tr>
            </a:tbl>
          </a:graphicData>
        </a:graphic>
      </p:graphicFrame>
    </p:spTree>
    <p:extLst>
      <p:ext uri="{BB962C8B-B14F-4D97-AF65-F5344CB8AC3E}">
        <p14:creationId xmlns:p14="http://schemas.microsoft.com/office/powerpoint/2010/main" val="215916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F20169A-AABC-4DCF-9085-8210B8B00942}"/>
              </a:ext>
            </a:extLst>
          </p:cNvPr>
          <p:cNvPicPr>
            <a:picLocks noChangeAspect="1"/>
          </p:cNvPicPr>
          <p:nvPr/>
        </p:nvPicPr>
        <p:blipFill>
          <a:blip r:embed="rId2"/>
          <a:stretch>
            <a:fillRect/>
          </a:stretch>
        </p:blipFill>
        <p:spPr>
          <a:xfrm>
            <a:off x="2590941" y="100687"/>
            <a:ext cx="7010118" cy="3328313"/>
          </a:xfrm>
          <a:prstGeom prst="rect">
            <a:avLst/>
          </a:prstGeom>
        </p:spPr>
      </p:pic>
      <p:sp>
        <p:nvSpPr>
          <p:cNvPr id="3" name="İçerik Yer Tutucusu 2">
            <a:extLst>
              <a:ext uri="{FF2B5EF4-FFF2-40B4-BE49-F238E27FC236}">
                <a16:creationId xmlns:a16="http://schemas.microsoft.com/office/drawing/2014/main" id="{E8EF3265-C625-4D0E-B38A-3E9F84C9486A}"/>
              </a:ext>
            </a:extLst>
          </p:cNvPr>
          <p:cNvSpPr>
            <a:spLocks noGrp="1"/>
          </p:cNvSpPr>
          <p:nvPr>
            <p:ph idx="1"/>
          </p:nvPr>
        </p:nvSpPr>
        <p:spPr>
          <a:xfrm>
            <a:off x="838200" y="3532637"/>
            <a:ext cx="10515600" cy="3224676"/>
          </a:xfrm>
        </p:spPr>
        <p:txBody>
          <a:bodyPr>
            <a:normAutofit fontScale="92500" lnSpcReduction="10000"/>
          </a:bodyPr>
          <a:lstStyle/>
          <a:p>
            <a:r>
              <a:rPr lang="tr-TR" sz="1800" dirty="0"/>
              <a:t>Fuar alt projelerinin sunumunda standart poster kullanımı zorunludur. Bir anlamda projenin özeti olan ve yapılış aşamalarını anlatan bu poster projenin başarılı olup olmadığının da açık bir göstergesidir.</a:t>
            </a:r>
          </a:p>
          <a:p>
            <a:r>
              <a:rPr lang="tr-TR" sz="1800" dirty="0">
                <a:solidFill>
                  <a:srgbClr val="FF0000"/>
                </a:solidFill>
              </a:rPr>
              <a:t>100* 80 cm boyutlarında hazırlanacak olan poster üç ana panelden </a:t>
            </a:r>
            <a:r>
              <a:rPr lang="tr-TR" sz="1800" dirty="0"/>
              <a:t>oluşmalıdır.</a:t>
            </a:r>
          </a:p>
          <a:p>
            <a:r>
              <a:rPr lang="tr-TR" sz="1800" dirty="0">
                <a:solidFill>
                  <a:srgbClr val="FF0000"/>
                </a:solidFill>
              </a:rPr>
              <a:t>İlk panelde </a:t>
            </a:r>
            <a:r>
              <a:rPr lang="tr-TR" sz="1800" dirty="0"/>
              <a:t>alt projenin özeti, projenin amacı, araştırma soruları/hipotezi,</a:t>
            </a:r>
          </a:p>
          <a:p>
            <a:r>
              <a:rPr lang="tr-TR" sz="1800" dirty="0">
                <a:solidFill>
                  <a:srgbClr val="FF0000"/>
                </a:solidFill>
              </a:rPr>
              <a:t>İkinci panelde </a:t>
            </a:r>
            <a:r>
              <a:rPr lang="tr-TR" sz="1800" dirty="0"/>
              <a:t>proje yöntemi,</a:t>
            </a:r>
          </a:p>
          <a:p>
            <a:r>
              <a:rPr lang="tr-TR" sz="1800" dirty="0">
                <a:solidFill>
                  <a:srgbClr val="FF0000"/>
                </a:solidFill>
              </a:rPr>
              <a:t>Son panelde </a:t>
            </a:r>
            <a:r>
              <a:rPr lang="tr-TR" sz="1800" dirty="0"/>
              <a:t>proje bulguları ve sonuçları, gelecek çalışmalar için öneriler ile kaynaklara ilişkin açıklamalar yer almalıdır.</a:t>
            </a:r>
          </a:p>
          <a:p>
            <a:r>
              <a:rPr lang="tr-TR" sz="1800" dirty="0"/>
              <a:t> Üç ana panelden oluşacak posterin, orta bölümünün sol üst kısmında örnekte yer aldığı gibi mutlaka </a:t>
            </a:r>
            <a:r>
              <a:rPr lang="tr-TR" sz="1800" dirty="0">
                <a:solidFill>
                  <a:srgbClr val="FF0000"/>
                </a:solidFill>
              </a:rPr>
              <a:t>4006 Bilim Fuarları Logosu</a:t>
            </a:r>
            <a:r>
              <a:rPr lang="tr-TR" sz="1800" dirty="0"/>
              <a:t> kullanılmalıdır.</a:t>
            </a:r>
          </a:p>
          <a:p>
            <a:r>
              <a:rPr lang="tr-TR" sz="1800" dirty="0"/>
              <a:t>Ayrıca </a:t>
            </a:r>
            <a:r>
              <a:rPr lang="tr-TR" sz="1800" dirty="0">
                <a:solidFill>
                  <a:srgbClr val="FF0000"/>
                </a:solidFill>
              </a:rPr>
              <a:t>posterin orta bölümünün üst kısmında ortalanmış bir şekilde sırasıyla alt projenin adı, alt proje türü, görevli öğrenciler ile danışman öğretmenin isimleri</a:t>
            </a:r>
            <a:r>
              <a:rPr lang="tr-TR" sz="1800" dirty="0"/>
              <a:t> yer almalıdır.</a:t>
            </a:r>
          </a:p>
        </p:txBody>
      </p:sp>
    </p:spTree>
    <p:extLst>
      <p:ext uri="{BB962C8B-B14F-4D97-AF65-F5344CB8AC3E}">
        <p14:creationId xmlns:p14="http://schemas.microsoft.com/office/powerpoint/2010/main" val="235133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BFD233-B72D-456E-8EB8-FFE6C45D9467}"/>
              </a:ext>
            </a:extLst>
          </p:cNvPr>
          <p:cNvSpPr>
            <a:spLocks noGrp="1"/>
          </p:cNvSpPr>
          <p:nvPr>
            <p:ph type="title"/>
          </p:nvPr>
        </p:nvSpPr>
        <p:spPr>
          <a:xfrm>
            <a:off x="725659" y="1195755"/>
            <a:ext cx="10515600" cy="618977"/>
          </a:xfrm>
        </p:spPr>
        <p:txBody>
          <a:bodyPr>
            <a:normAutofit fontScale="90000"/>
          </a:bodyPr>
          <a:lstStyle/>
          <a:p>
            <a:pPr algn="ctr"/>
            <a:br>
              <a:rPr lang="tr-TR" dirty="0"/>
            </a:br>
            <a:br>
              <a:rPr lang="tr-TR" dirty="0"/>
            </a:br>
            <a:r>
              <a:rPr lang="tr-TR" dirty="0"/>
              <a:t>ALT PROJE TÜRLERİ</a:t>
            </a:r>
            <a:br>
              <a:rPr lang="tr-TR" dirty="0"/>
            </a:br>
            <a:br>
              <a:rPr lang="tr-TR" dirty="0"/>
            </a:br>
            <a:endParaRPr lang="tr-TR" dirty="0"/>
          </a:p>
        </p:txBody>
      </p:sp>
      <p:pic>
        <p:nvPicPr>
          <p:cNvPr id="3" name="İçerik Yer Tutucusu 3">
            <a:extLst>
              <a:ext uri="{FF2B5EF4-FFF2-40B4-BE49-F238E27FC236}">
                <a16:creationId xmlns:a16="http://schemas.microsoft.com/office/drawing/2014/main" id="{419004ED-1197-4F38-BE08-8E587BEA1727}"/>
              </a:ext>
            </a:extLst>
          </p:cNvPr>
          <p:cNvPicPr>
            <a:picLocks noGrp="1" noChangeAspect="1"/>
          </p:cNvPicPr>
          <p:nvPr>
            <p:ph idx="1"/>
          </p:nvPr>
        </p:nvPicPr>
        <p:blipFill>
          <a:blip r:embed="rId2"/>
          <a:stretch>
            <a:fillRect/>
          </a:stretch>
        </p:blipFill>
        <p:spPr>
          <a:xfrm>
            <a:off x="1917896" y="1814732"/>
            <a:ext cx="8131126" cy="4723521"/>
          </a:xfrm>
          <a:prstGeom prst="rect">
            <a:avLst/>
          </a:prstGeom>
        </p:spPr>
      </p:pic>
    </p:spTree>
    <p:extLst>
      <p:ext uri="{BB962C8B-B14F-4D97-AF65-F5344CB8AC3E}">
        <p14:creationId xmlns:p14="http://schemas.microsoft.com/office/powerpoint/2010/main" val="288974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4E7423-4A38-4D2F-91BA-56D5CBB71247}"/>
              </a:ext>
            </a:extLst>
          </p:cNvPr>
          <p:cNvSpPr>
            <a:spLocks noGrp="1"/>
          </p:cNvSpPr>
          <p:nvPr>
            <p:ph type="title"/>
          </p:nvPr>
        </p:nvSpPr>
        <p:spPr/>
        <p:txBody>
          <a:bodyPr/>
          <a:lstStyle/>
          <a:p>
            <a:pPr algn="ctr"/>
            <a:r>
              <a:rPr lang="tr-TR" dirty="0"/>
              <a:t>ARAŞTIRMA ALT PROJE BASAMAKLARI</a:t>
            </a:r>
          </a:p>
        </p:txBody>
      </p:sp>
      <p:graphicFrame>
        <p:nvGraphicFramePr>
          <p:cNvPr id="7" name="Diyagram 6">
            <a:extLst>
              <a:ext uri="{FF2B5EF4-FFF2-40B4-BE49-F238E27FC236}">
                <a16:creationId xmlns:a16="http://schemas.microsoft.com/office/drawing/2014/main" id="{D6C741C3-DFBD-4BE0-9C6C-8F29E67C79A7}"/>
              </a:ext>
            </a:extLst>
          </p:cNvPr>
          <p:cNvGraphicFramePr/>
          <p:nvPr>
            <p:extLst>
              <p:ext uri="{D42A27DB-BD31-4B8C-83A1-F6EECF244321}">
                <p14:modId xmlns:p14="http://schemas.microsoft.com/office/powerpoint/2010/main" val="327641245"/>
              </p:ext>
            </p:extLst>
          </p:nvPr>
        </p:nvGraphicFramePr>
        <p:xfrm>
          <a:off x="1083211" y="1491175"/>
          <a:ext cx="10270589" cy="500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4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5">
            <a:extLst>
              <a:ext uri="{FF2B5EF4-FFF2-40B4-BE49-F238E27FC236}">
                <a16:creationId xmlns:a16="http://schemas.microsoft.com/office/drawing/2014/main" id="{AFD4E356-491C-45CB-9082-6908B40030D1}"/>
              </a:ext>
            </a:extLst>
          </p:cNvPr>
          <p:cNvGraphicFramePr>
            <a:graphicFrameLocks noGrp="1"/>
          </p:cNvGraphicFramePr>
          <p:nvPr>
            <p:ph idx="1"/>
            <p:extLst>
              <p:ext uri="{D42A27DB-BD31-4B8C-83A1-F6EECF244321}">
                <p14:modId xmlns:p14="http://schemas.microsoft.com/office/powerpoint/2010/main" val="532182432"/>
              </p:ext>
            </p:extLst>
          </p:nvPr>
        </p:nvGraphicFramePr>
        <p:xfrm>
          <a:off x="1967700" y="167640"/>
          <a:ext cx="8256600" cy="6522720"/>
        </p:xfrm>
        <a:graphic>
          <a:graphicData uri="http://schemas.openxmlformats.org/drawingml/2006/table">
            <a:tbl>
              <a:tblPr firstRow="1" bandRow="1">
                <a:tableStyleId>{5C22544A-7EE6-4342-B048-85BDC9FD1C3A}</a:tableStyleId>
              </a:tblPr>
              <a:tblGrid>
                <a:gridCol w="1405724">
                  <a:extLst>
                    <a:ext uri="{9D8B030D-6E8A-4147-A177-3AD203B41FA5}">
                      <a16:colId xmlns:a16="http://schemas.microsoft.com/office/drawing/2014/main" val="20000"/>
                    </a:ext>
                  </a:extLst>
                </a:gridCol>
                <a:gridCol w="6850876">
                  <a:extLst>
                    <a:ext uri="{9D8B030D-6E8A-4147-A177-3AD203B41FA5}">
                      <a16:colId xmlns:a16="http://schemas.microsoft.com/office/drawing/2014/main" val="20001"/>
                    </a:ext>
                  </a:extLst>
                </a:gridCol>
              </a:tblGrid>
              <a:tr h="297386">
                <a:tc>
                  <a:txBody>
                    <a:bodyPr/>
                    <a:lstStyle/>
                    <a:p>
                      <a:r>
                        <a:rPr lang="tr-TR" sz="1400" dirty="0"/>
                        <a:t>Alt Proje Türü</a:t>
                      </a:r>
                    </a:p>
                  </a:txBody>
                  <a:tcPr/>
                </a:tc>
                <a:tc>
                  <a:txBody>
                    <a:bodyPr/>
                    <a:lstStyle/>
                    <a:p>
                      <a:r>
                        <a:rPr lang="tr-TR" sz="1400" dirty="0"/>
                        <a:t>Araştırma</a:t>
                      </a:r>
                    </a:p>
                  </a:txBody>
                  <a:tcPr/>
                </a:tc>
                <a:extLst>
                  <a:ext uri="{0D108BD9-81ED-4DB2-BD59-A6C34878D82A}">
                    <a16:rowId xmlns:a16="http://schemas.microsoft.com/office/drawing/2014/main" val="10000"/>
                  </a:ext>
                </a:extLst>
              </a:tr>
              <a:tr h="297386">
                <a:tc>
                  <a:txBody>
                    <a:bodyPr/>
                    <a:lstStyle/>
                    <a:p>
                      <a:r>
                        <a:rPr lang="tr-TR" sz="1400" dirty="0"/>
                        <a:t>Çağrı Alanı</a:t>
                      </a:r>
                    </a:p>
                  </a:txBody>
                  <a:tcPr/>
                </a:tc>
                <a:tc>
                  <a:txBody>
                    <a:bodyPr/>
                    <a:lstStyle/>
                    <a:p>
                      <a:r>
                        <a:rPr lang="tr-TR" sz="1400" dirty="0"/>
                        <a:t>Ekolojik Denge</a:t>
                      </a:r>
                    </a:p>
                  </a:txBody>
                  <a:tcPr/>
                </a:tc>
                <a:extLst>
                  <a:ext uri="{0D108BD9-81ED-4DB2-BD59-A6C34878D82A}">
                    <a16:rowId xmlns:a16="http://schemas.microsoft.com/office/drawing/2014/main" val="10001"/>
                  </a:ext>
                </a:extLst>
              </a:tr>
              <a:tr h="297386">
                <a:tc>
                  <a:txBody>
                    <a:bodyPr/>
                    <a:lstStyle/>
                    <a:p>
                      <a:r>
                        <a:rPr lang="tr-TR" sz="1400" dirty="0"/>
                        <a:t>Proje Adı </a:t>
                      </a:r>
                    </a:p>
                  </a:txBody>
                  <a:tcPr/>
                </a:tc>
                <a:tc>
                  <a:txBody>
                    <a:bodyPr/>
                    <a:lstStyle/>
                    <a:p>
                      <a:r>
                        <a:rPr lang="tr-TR" sz="1400" dirty="0"/>
                        <a:t>Balık Satış Stantlarındaki Hamsilerin Ekolojik Denge Açısından Araştırılması</a:t>
                      </a:r>
                    </a:p>
                  </a:txBody>
                  <a:tcPr/>
                </a:tc>
                <a:extLst>
                  <a:ext uri="{0D108BD9-81ED-4DB2-BD59-A6C34878D82A}">
                    <a16:rowId xmlns:a16="http://schemas.microsoft.com/office/drawing/2014/main" val="10002"/>
                  </a:ext>
                </a:extLst>
              </a:tr>
              <a:tr h="1130067">
                <a:tc>
                  <a:txBody>
                    <a:bodyPr/>
                    <a:lstStyle/>
                    <a:p>
                      <a:r>
                        <a:rPr lang="tr-TR" sz="1400" dirty="0"/>
                        <a:t>Amaç</a:t>
                      </a:r>
                    </a:p>
                  </a:txBody>
                  <a:tcPr/>
                </a:tc>
                <a:tc>
                  <a:txBody>
                    <a:bodyPr/>
                    <a:lstStyle/>
                    <a:p>
                      <a:r>
                        <a:rPr lang="tr-TR" sz="1400" dirty="0"/>
                        <a:t>Karadeniz’in en sık görülen balık türü olan hamsilerin ortalama boyları 12 cm’dir. Tüketimine yasal olarak izin verilen hamsi boyu 9 cm olsa da, hallerde satılan hamsinin eşeysel olgunluk sınırının zaman zaman altında kaldığı gözlemlenmektedir. Projenin amacı, balık satış stantlarında yer alan hamsinin büyüklüğünü ölçmek ve ekolojik denge açısından değerlendirmektir.</a:t>
                      </a:r>
                    </a:p>
                  </a:txBody>
                  <a:tcPr/>
                </a:tc>
                <a:extLst>
                  <a:ext uri="{0D108BD9-81ED-4DB2-BD59-A6C34878D82A}">
                    <a16:rowId xmlns:a16="http://schemas.microsoft.com/office/drawing/2014/main" val="10003"/>
                  </a:ext>
                </a:extLst>
              </a:tr>
              <a:tr h="2170917">
                <a:tc>
                  <a:txBody>
                    <a:bodyPr/>
                    <a:lstStyle/>
                    <a:p>
                      <a:r>
                        <a:rPr lang="tr-TR" sz="1400" dirty="0"/>
                        <a:t>Yöntem </a:t>
                      </a:r>
                    </a:p>
                  </a:txBody>
                  <a:tcPr/>
                </a:tc>
                <a:tc>
                  <a:txBody>
                    <a:bodyPr/>
                    <a:lstStyle/>
                    <a:p>
                      <a:r>
                        <a:rPr lang="tr-TR" sz="1400" dirty="0"/>
                        <a:t>Rize İli Çayeli İlçesi’nde bir aylık sürede balık satış stantlarında yer alan ve satışa sunulan hamsilerin büyüklüğünün ölçülmesinin hedeflendiği bu araştırmada, balık halinde yer alan üç balıkçıdan Nisan ayı boyunca her gün 100’er gr hamsi satın alınır. Bu hamsiler karışmaması için temin edildikleri balık satış stantlarının kod adlarıyla (S1, S2, S3) etiketlenir. Bu yolla her bir balık satış standından toplanan hamsi numunelerinin kütlesi hassas teraziyle, uzunluğu ise cetvelle ölçülür ve kayıt altına alınır. Bu şekilde her bir balık satış standı için hamsilerin günlük ortalama kütle ve uzunluk büyüklükleri hesaplanarak veriler üretilir. Bu işlem hafta içi 5’er gün boyunca tekrar edilir. Bu veriler, üç ayrı balık satış standı için kütle ve uzunluk büyüklükleri açısından tablo yapılarak sunulur. Bu tablolarda yatay eksende günler (g1, g2, g3,.., g20), düşey eksende ise ölçülen büyüklükler yer alır.</a:t>
                      </a:r>
                    </a:p>
                  </a:txBody>
                  <a:tcPr/>
                </a:tc>
                <a:extLst>
                  <a:ext uri="{0D108BD9-81ED-4DB2-BD59-A6C34878D82A}">
                    <a16:rowId xmlns:a16="http://schemas.microsoft.com/office/drawing/2014/main" val="10004"/>
                  </a:ext>
                </a:extLst>
              </a:tr>
              <a:tr h="2170917">
                <a:tc>
                  <a:txBody>
                    <a:bodyPr/>
                    <a:lstStyle/>
                    <a:p>
                      <a:r>
                        <a:rPr lang="tr-TR" sz="1400" dirty="0"/>
                        <a:t>Beklenen Sonuçlar </a:t>
                      </a:r>
                    </a:p>
                  </a:txBody>
                  <a:tcPr/>
                </a:tc>
                <a:tc>
                  <a:txBody>
                    <a:bodyPr/>
                    <a:lstStyle/>
                    <a:p>
                      <a:r>
                        <a:rPr lang="tr-TR" sz="1400" dirty="0"/>
                        <a:t>Ekolojik denge kapsamında gelecekte denizlerde daha bol balık olabilmesi için balık boylarına çok dikkat edilmesi gerekir. Balıkçılar avcılık kurallarına uyarsa, hem balık nesli devam eder hem de balık sayısı artabilir. Proje sonucunda elde edilen verilerle üretilen kütle-uzunluk büyüklüklerini içeren tablolar kullanılarak, balık satış stantlarında tüketicilerin kullanımına sunulan hamsilerin eşeysel olgunluk sınırı olan 9 cm’nin neresinde olduğu bilgisi elde edilir. Benzer şekilde Karadeniz’de avlanan hamsilerin büyüklüğü hakkında da önemli bilgiler toplanmış olur. Verilerin, tüketim için belirlenen asgari büyüklüğün altında olması durumunda önce balık satış stantları, sonrasında ise Gıda, Tarım ve Hayvancılık İlçe Müdürlüğü’ne ihbarda bulunulur. Hatta hazırlanacak bir afişle birlikte avcıların ve tüketicilerin bilinçlendirilmesi de sağlanabilir.</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9168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AE6918-2DE2-47C2-89FB-92E06787A0E2}"/>
              </a:ext>
            </a:extLst>
          </p:cNvPr>
          <p:cNvSpPr>
            <a:spLocks noGrp="1"/>
          </p:cNvSpPr>
          <p:nvPr>
            <p:ph type="title"/>
          </p:nvPr>
        </p:nvSpPr>
        <p:spPr/>
        <p:txBody>
          <a:bodyPr/>
          <a:lstStyle/>
          <a:p>
            <a:pPr algn="ctr"/>
            <a:r>
              <a:rPr lang="tr-TR" dirty="0"/>
              <a:t>ÇAĞRI TAKVİMİ</a:t>
            </a:r>
          </a:p>
        </p:txBody>
      </p:sp>
      <p:sp>
        <p:nvSpPr>
          <p:cNvPr id="3" name="İçerik Yer Tutucusu 2">
            <a:extLst>
              <a:ext uri="{FF2B5EF4-FFF2-40B4-BE49-F238E27FC236}">
                <a16:creationId xmlns:a16="http://schemas.microsoft.com/office/drawing/2014/main" id="{DD929D53-11FB-4DE9-BC5D-8B68415949FE}"/>
              </a:ext>
            </a:extLst>
          </p:cNvPr>
          <p:cNvSpPr>
            <a:spLocks noGrp="1"/>
          </p:cNvSpPr>
          <p:nvPr>
            <p:ph idx="1"/>
          </p:nvPr>
        </p:nvSpPr>
        <p:spPr/>
        <p:txBody>
          <a:bodyPr>
            <a:normAutofit fontScale="70000" lnSpcReduction="20000"/>
          </a:bodyPr>
          <a:lstStyle/>
          <a:p>
            <a:pPr marL="0" indent="0" algn="ctr">
              <a:buNone/>
            </a:pPr>
            <a:r>
              <a:rPr lang="tr-TR" sz="3600" dirty="0"/>
              <a:t>Başvuru Dönemi </a:t>
            </a:r>
          </a:p>
          <a:p>
            <a:pPr marL="0" indent="0" algn="ctr">
              <a:buNone/>
            </a:pPr>
            <a:r>
              <a:rPr lang="tr-TR" dirty="0"/>
              <a:t>26 Kasım 2019 – 30 Aralık 2019</a:t>
            </a:r>
          </a:p>
          <a:p>
            <a:pPr algn="ctr"/>
            <a:endParaRPr lang="tr-TR" dirty="0"/>
          </a:p>
          <a:p>
            <a:pPr marL="0" indent="0" algn="ctr">
              <a:buNone/>
            </a:pPr>
            <a:r>
              <a:rPr lang="tr-TR" sz="3600" dirty="0"/>
              <a:t>Sonuçların İlan Edilmesi </a:t>
            </a:r>
          </a:p>
          <a:p>
            <a:pPr marL="0" indent="0" algn="ctr">
              <a:buNone/>
            </a:pPr>
            <a:r>
              <a:rPr lang="tr-TR" dirty="0"/>
              <a:t>Şubat 2020</a:t>
            </a:r>
          </a:p>
          <a:p>
            <a:pPr algn="ctr"/>
            <a:endParaRPr lang="tr-TR" dirty="0"/>
          </a:p>
          <a:p>
            <a:pPr marL="0" indent="0" algn="ctr">
              <a:buNone/>
            </a:pPr>
            <a:r>
              <a:rPr lang="tr-TR" sz="3600" dirty="0"/>
              <a:t>Bilim Fuarları Dönemi </a:t>
            </a:r>
          </a:p>
          <a:p>
            <a:pPr marL="0" indent="0" algn="ctr">
              <a:buNone/>
            </a:pPr>
            <a:r>
              <a:rPr lang="tr-TR" dirty="0"/>
              <a:t>9 Mart 2020 – 30 Kasım 2020</a:t>
            </a:r>
          </a:p>
          <a:p>
            <a:endParaRPr lang="tr-TR" dirty="0"/>
          </a:p>
        </p:txBody>
      </p:sp>
    </p:spTree>
    <p:extLst>
      <p:ext uri="{BB962C8B-B14F-4D97-AF65-F5344CB8AC3E}">
        <p14:creationId xmlns:p14="http://schemas.microsoft.com/office/powerpoint/2010/main" val="10488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071199E-A143-44B8-8FC0-0CD09201F502}"/>
              </a:ext>
            </a:extLst>
          </p:cNvPr>
          <p:cNvPicPr>
            <a:picLocks noChangeAspect="1"/>
          </p:cNvPicPr>
          <p:nvPr/>
        </p:nvPicPr>
        <p:blipFill>
          <a:blip r:embed="rId2"/>
          <a:stretch>
            <a:fillRect/>
          </a:stretch>
        </p:blipFill>
        <p:spPr>
          <a:xfrm>
            <a:off x="6227598" y="1169941"/>
            <a:ext cx="5701533" cy="4992319"/>
          </a:xfrm>
          <a:prstGeom prst="rect">
            <a:avLst/>
          </a:prstGeom>
        </p:spPr>
      </p:pic>
      <p:sp>
        <p:nvSpPr>
          <p:cNvPr id="2" name="Unvan 1">
            <a:extLst>
              <a:ext uri="{FF2B5EF4-FFF2-40B4-BE49-F238E27FC236}">
                <a16:creationId xmlns:a16="http://schemas.microsoft.com/office/drawing/2014/main" id="{B062FD2B-FD04-45A1-B9EF-3FF6C3A1F41B}"/>
              </a:ext>
            </a:extLst>
          </p:cNvPr>
          <p:cNvSpPr>
            <a:spLocks noGrp="1"/>
          </p:cNvSpPr>
          <p:nvPr>
            <p:ph type="title"/>
          </p:nvPr>
        </p:nvSpPr>
        <p:spPr/>
        <p:txBody>
          <a:bodyPr/>
          <a:lstStyle/>
          <a:p>
            <a:pPr algn="ctr"/>
            <a:r>
              <a:rPr lang="tr-TR" dirty="0"/>
              <a:t>TASARIM ALT PROJE BASAMAKLARI </a:t>
            </a:r>
          </a:p>
        </p:txBody>
      </p:sp>
      <p:graphicFrame>
        <p:nvGraphicFramePr>
          <p:cNvPr id="5" name="İçerik Yer Tutucusu 4">
            <a:extLst>
              <a:ext uri="{FF2B5EF4-FFF2-40B4-BE49-F238E27FC236}">
                <a16:creationId xmlns:a16="http://schemas.microsoft.com/office/drawing/2014/main" id="{5A9BF393-FFF4-4BA2-A449-EB3F2FE69D6B}"/>
              </a:ext>
            </a:extLst>
          </p:cNvPr>
          <p:cNvGraphicFramePr>
            <a:graphicFrameLocks noGrp="1"/>
          </p:cNvGraphicFramePr>
          <p:nvPr>
            <p:ph idx="1"/>
            <p:extLst>
              <p:ext uri="{D42A27DB-BD31-4B8C-83A1-F6EECF244321}">
                <p14:modId xmlns:p14="http://schemas.microsoft.com/office/powerpoint/2010/main" val="2939399443"/>
              </p:ext>
            </p:extLst>
          </p:nvPr>
        </p:nvGraphicFramePr>
        <p:xfrm>
          <a:off x="838200" y="1294228"/>
          <a:ext cx="10515600" cy="519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370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5">
            <a:extLst>
              <a:ext uri="{FF2B5EF4-FFF2-40B4-BE49-F238E27FC236}">
                <a16:creationId xmlns:a16="http://schemas.microsoft.com/office/drawing/2014/main" id="{36177FDA-96F6-4CD3-8ABA-609A86D99A5C}"/>
              </a:ext>
            </a:extLst>
          </p:cNvPr>
          <p:cNvGraphicFramePr>
            <a:graphicFrameLocks/>
          </p:cNvGraphicFramePr>
          <p:nvPr>
            <p:extLst>
              <p:ext uri="{D42A27DB-BD31-4B8C-83A1-F6EECF244321}">
                <p14:modId xmlns:p14="http://schemas.microsoft.com/office/powerpoint/2010/main" val="486151074"/>
              </p:ext>
            </p:extLst>
          </p:nvPr>
        </p:nvGraphicFramePr>
        <p:xfrm>
          <a:off x="1684003" y="71194"/>
          <a:ext cx="8823993" cy="6715612"/>
        </p:xfrm>
        <a:graphic>
          <a:graphicData uri="http://schemas.openxmlformats.org/drawingml/2006/table">
            <a:tbl>
              <a:tblPr firstRow="1" bandRow="1"/>
              <a:tblGrid>
                <a:gridCol w="2072330">
                  <a:extLst>
                    <a:ext uri="{9D8B030D-6E8A-4147-A177-3AD203B41FA5}">
                      <a16:colId xmlns:a16="http://schemas.microsoft.com/office/drawing/2014/main" val="20000"/>
                    </a:ext>
                  </a:extLst>
                </a:gridCol>
                <a:gridCol w="6751663">
                  <a:extLst>
                    <a:ext uri="{9D8B030D-6E8A-4147-A177-3AD203B41FA5}">
                      <a16:colId xmlns:a16="http://schemas.microsoft.com/office/drawing/2014/main" val="20001"/>
                    </a:ext>
                  </a:extLst>
                </a:gridCol>
              </a:tblGrid>
              <a:tr h="3853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tr-TR" sz="1400" i="0" dirty="0"/>
                        <a:t>Alt Proje Türü</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tr-TR" sz="1400" i="0" dirty="0"/>
                        <a:t>Tasarım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853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Çağrı Alanı</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Yenilenebilir Enerji</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853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Proje Adı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Mini Rüzgâr Türbini Tasarlıyorum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242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Amaç</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i="0" dirty="0"/>
                        <a:t>Fosil yakıtlar toprak ve su kirliğine neden olmakla birlikte küresel ısınmaya yol açan sera gazlarının artmasına yol açmaktadır. Bu nedenlerle insanoğlu yenilenebilir enerji kaynaklarına ihtiyaç duymaktadır. Bu projeyle temiz ve yenilenebilir bir enerji kaynağı olan rüzgâr enerjisinden yararlanarak verimli bir şekilde elektrik enerjisi üretilmesini sağlayan bir rüzgâr türbinin tasarlanması amaçlanmaktadır.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21584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Yöntem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Mühendislik tasarım süreci basamaklarının izlendiği bu projeye rüzgar enerjisi ve rüzgar türbinlerinin araştırılmasıyla başlandı. İlimizde rüzgâr türbininin kurulabileceği yerleri farklı faktörlere (ulaşım imkânı, yeşil alan, rüzgâr gibi) dikkat ederek bilgisayar ortamında arkadaşlarımızla birlikte tartıştık. Daha sonra enerji veriminin yüksek olacağı bir rüzgâr türbini tasarlamaya karar verdik. Rüzgâr türbinin kağıt üzerinde prototipini çizdikten sonra, mini ampermetre, 3V DC motoru, kırmızı </a:t>
                      </a:r>
                      <a:r>
                        <a:rPr lang="tr-TR" sz="1400" i="0" dirty="0" err="1"/>
                        <a:t>Led</a:t>
                      </a:r>
                      <a:r>
                        <a:rPr lang="tr-TR" sz="1400" i="0" dirty="0"/>
                        <a:t> diyot, dikdörtgen şeklinde ahşap veya plastik parçalar, mukavva, mantar tıpa, 3\4 PVC T boru, 3\4 ve 1\2 borular, matkap, silikon tabancası gibi malzemeler ile tasarımımızı gerçekleştirerek saç kurutma makinesiyle test ettik.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21584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Beklenen Sonuçlar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1400" i="0" dirty="0"/>
                        <a:t>Proje sonucunda rüzgâr türbini tasarımı tamamlanmış olup, gerekli test çalışmaları yapılmıştır. Yapılan test çalışmaları sonucunda görülen eksiklikler göz önüne alınarak prototip geliştirilmiştir. Mühendislik tasarım süreci döngüsüne göre eksiklikleri giderilen prototip çalışabilir bir hale gelmiştir. Böylece rüzgar potansiyelinden elektrik enerjisi üreten bir rüzgar türbini tasarlanmıştır. İlerleyen aşamalarda daha fazla elektrik enerjisi üretecek şekilde tasarım üzerinde değişiklikler yapılabilir. Örneğin rüzgâr türbinin kanatların büyüklüğü ve geometrik şekli gibi değişkenler üzerinden değişiklikler yapılarak daha yüksek elektrik enerjisi üreten tasarıma ulaşılmaya çalışılır.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0067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640FE7-D00A-499B-B06E-DDF9849A62AF}"/>
              </a:ext>
            </a:extLst>
          </p:cNvPr>
          <p:cNvSpPr>
            <a:spLocks noGrp="1"/>
          </p:cNvSpPr>
          <p:nvPr>
            <p:ph type="title"/>
          </p:nvPr>
        </p:nvSpPr>
        <p:spPr/>
        <p:txBody>
          <a:bodyPr>
            <a:normAutofit/>
          </a:bodyPr>
          <a:lstStyle/>
          <a:p>
            <a:pPr algn="ctr"/>
            <a:r>
              <a:rPr lang="tr-TR" sz="3600" dirty="0"/>
              <a:t>İNCELEME ALT PROJE BASAMAKLARI</a:t>
            </a:r>
            <a:r>
              <a:rPr lang="tr-TR" sz="3600" b="1" dirty="0">
                <a:solidFill>
                  <a:prstClr val="white"/>
                </a:solidFill>
              </a:rPr>
              <a:t>KLARI</a:t>
            </a:r>
            <a:endParaRPr lang="tr-TR" sz="6000" dirty="0"/>
          </a:p>
        </p:txBody>
      </p:sp>
      <p:graphicFrame>
        <p:nvGraphicFramePr>
          <p:cNvPr id="4" name="Diyagram 3">
            <a:extLst>
              <a:ext uri="{FF2B5EF4-FFF2-40B4-BE49-F238E27FC236}">
                <a16:creationId xmlns:a16="http://schemas.microsoft.com/office/drawing/2014/main" id="{039D35BB-DF34-4A4A-B624-DA9DB824D48C}"/>
              </a:ext>
            </a:extLst>
          </p:cNvPr>
          <p:cNvGraphicFramePr/>
          <p:nvPr>
            <p:extLst>
              <p:ext uri="{D42A27DB-BD31-4B8C-83A1-F6EECF244321}">
                <p14:modId xmlns:p14="http://schemas.microsoft.com/office/powerpoint/2010/main" val="4037151493"/>
              </p:ext>
            </p:extLst>
          </p:nvPr>
        </p:nvGraphicFramePr>
        <p:xfrm>
          <a:off x="894120" y="1690471"/>
          <a:ext cx="9909867"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8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5">
            <a:extLst>
              <a:ext uri="{FF2B5EF4-FFF2-40B4-BE49-F238E27FC236}">
                <a16:creationId xmlns:a16="http://schemas.microsoft.com/office/drawing/2014/main" id="{7729F47F-1B7C-4C7F-9F8C-99741CE691D8}"/>
              </a:ext>
            </a:extLst>
          </p:cNvPr>
          <p:cNvGraphicFramePr>
            <a:graphicFrameLocks noGrp="1"/>
          </p:cNvGraphicFramePr>
          <p:nvPr>
            <p:ph idx="1"/>
            <p:extLst>
              <p:ext uri="{D42A27DB-BD31-4B8C-83A1-F6EECF244321}">
                <p14:modId xmlns:p14="http://schemas.microsoft.com/office/powerpoint/2010/main" val="2607508063"/>
              </p:ext>
            </p:extLst>
          </p:nvPr>
        </p:nvGraphicFramePr>
        <p:xfrm>
          <a:off x="1771699" y="122271"/>
          <a:ext cx="8648601" cy="6613458"/>
        </p:xfrm>
        <a:graphic>
          <a:graphicData uri="http://schemas.openxmlformats.org/drawingml/2006/table">
            <a:tbl>
              <a:tblPr firstRow="1" bandRow="1">
                <a:tableStyleId>{5C22544A-7EE6-4342-B048-85BDC9FD1C3A}</a:tableStyleId>
              </a:tblPr>
              <a:tblGrid>
                <a:gridCol w="2129849">
                  <a:extLst>
                    <a:ext uri="{9D8B030D-6E8A-4147-A177-3AD203B41FA5}">
                      <a16:colId xmlns:a16="http://schemas.microsoft.com/office/drawing/2014/main" val="20000"/>
                    </a:ext>
                  </a:extLst>
                </a:gridCol>
                <a:gridCol w="6518752">
                  <a:extLst>
                    <a:ext uri="{9D8B030D-6E8A-4147-A177-3AD203B41FA5}">
                      <a16:colId xmlns:a16="http://schemas.microsoft.com/office/drawing/2014/main" val="20001"/>
                    </a:ext>
                  </a:extLst>
                </a:gridCol>
              </a:tblGrid>
              <a:tr h="421337">
                <a:tc>
                  <a:txBody>
                    <a:bodyPr/>
                    <a:lstStyle/>
                    <a:p>
                      <a:r>
                        <a:rPr lang="tr-TR" sz="1400" dirty="0"/>
                        <a:t>Alt Proje Türü</a:t>
                      </a:r>
                    </a:p>
                  </a:txBody>
                  <a:tcPr/>
                </a:tc>
                <a:tc>
                  <a:txBody>
                    <a:bodyPr/>
                    <a:lstStyle/>
                    <a:p>
                      <a:r>
                        <a:rPr lang="tr-TR" sz="1400" dirty="0"/>
                        <a:t>İnceleme</a:t>
                      </a:r>
                    </a:p>
                  </a:txBody>
                  <a:tcPr/>
                </a:tc>
                <a:extLst>
                  <a:ext uri="{0D108BD9-81ED-4DB2-BD59-A6C34878D82A}">
                    <a16:rowId xmlns:a16="http://schemas.microsoft.com/office/drawing/2014/main" val="10000"/>
                  </a:ext>
                </a:extLst>
              </a:tr>
              <a:tr h="417768">
                <a:tc>
                  <a:txBody>
                    <a:bodyPr/>
                    <a:lstStyle/>
                    <a:p>
                      <a:r>
                        <a:rPr lang="tr-TR" sz="1400" dirty="0"/>
                        <a:t>Çağrı Alanı</a:t>
                      </a:r>
                    </a:p>
                  </a:txBody>
                  <a:tcPr/>
                </a:tc>
                <a:tc>
                  <a:txBody>
                    <a:bodyPr/>
                    <a:lstStyle/>
                    <a:p>
                      <a:r>
                        <a:rPr lang="tr-TR" sz="1400" dirty="0"/>
                        <a:t>Sağlık Teknolojileri </a:t>
                      </a:r>
                    </a:p>
                  </a:txBody>
                  <a:tcPr/>
                </a:tc>
                <a:extLst>
                  <a:ext uri="{0D108BD9-81ED-4DB2-BD59-A6C34878D82A}">
                    <a16:rowId xmlns:a16="http://schemas.microsoft.com/office/drawing/2014/main" val="10001"/>
                  </a:ext>
                </a:extLst>
              </a:tr>
              <a:tr h="417768">
                <a:tc>
                  <a:txBody>
                    <a:bodyPr/>
                    <a:lstStyle/>
                    <a:p>
                      <a:r>
                        <a:rPr lang="tr-TR" sz="1400" dirty="0"/>
                        <a:t>Proje Adı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t>Kanser Tedavisinde Kullanılan Yenilikçi Teknolojiler</a:t>
                      </a:r>
                    </a:p>
                  </a:txBody>
                  <a:tcPr/>
                </a:tc>
                <a:extLst>
                  <a:ext uri="{0D108BD9-81ED-4DB2-BD59-A6C34878D82A}">
                    <a16:rowId xmlns:a16="http://schemas.microsoft.com/office/drawing/2014/main" val="10002"/>
                  </a:ext>
                </a:extLst>
              </a:tr>
              <a:tr h="1064450">
                <a:tc>
                  <a:txBody>
                    <a:bodyPr/>
                    <a:lstStyle/>
                    <a:p>
                      <a:r>
                        <a:rPr lang="tr-TR" sz="1400" dirty="0"/>
                        <a:t>Amaç</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t>Projeyle, kanser hastalıklarının tedavisinde ülkemizde kullanılan yenilikçi sağlık teknolojilerinin neler olduğu ile hedeflediği kanser türlerinin ve tedavi sürecinin incelenmesi amaçlanmıştır. </a:t>
                      </a:r>
                    </a:p>
                    <a:p>
                      <a:endParaRPr lang="tr-TR" sz="1400" dirty="0"/>
                    </a:p>
                  </a:txBody>
                  <a:tcPr/>
                </a:tc>
                <a:extLst>
                  <a:ext uri="{0D108BD9-81ED-4DB2-BD59-A6C34878D82A}">
                    <a16:rowId xmlns:a16="http://schemas.microsoft.com/office/drawing/2014/main" val="10003"/>
                  </a:ext>
                </a:extLst>
              </a:tr>
              <a:tr h="2025887">
                <a:tc>
                  <a:txBody>
                    <a:bodyPr/>
                    <a:lstStyle/>
                    <a:p>
                      <a:r>
                        <a:rPr lang="tr-TR" sz="1400" dirty="0"/>
                        <a:t>Yöntem </a:t>
                      </a:r>
                    </a:p>
                  </a:txBody>
                  <a:tcPr/>
                </a:tc>
                <a:tc>
                  <a:txBody>
                    <a:bodyPr/>
                    <a:lstStyle/>
                    <a:p>
                      <a:r>
                        <a:rPr lang="tr-TR" sz="1400" dirty="0"/>
                        <a:t>Projeye, kanser tedavisinde kullanılan yenilikçi sağlık teknolojilerinin neler olduğunu ortaya koyabilmek için </a:t>
                      </a:r>
                      <a:r>
                        <a:rPr lang="tr-TR" sz="1400" dirty="0" err="1"/>
                        <a:t>alanyazın</a:t>
                      </a:r>
                      <a:r>
                        <a:rPr lang="tr-TR" sz="1400" dirty="0"/>
                        <a:t> taramasında kullanılacak anahtar kelimelerin belirlenmesi ile başlanır. Belirlenen “kanser, onkoloji, yenilikçi teknolojiler” gibi anahtar sözcüklerle internette ve kütüphanelerde tarama yapılır. Bu yolla ulaşılan kitap, dergi, ansiklopedi, </a:t>
                      </a:r>
                      <a:r>
                        <a:rPr lang="tr-TR" sz="1400" dirty="0" err="1"/>
                        <a:t>broşür</a:t>
                      </a:r>
                      <a:r>
                        <a:rPr lang="tr-TR" sz="1400" dirty="0"/>
                        <a:t> vb. basılı ve online kaynaklardan faydalanılır. Kanser tedavisinde kullanılan sağlık teknolojileri ile ilgili elde edilen yazılı ve görsel bilgiler, hedeflenen kanser türleri, tedavi süresi, tedavi maliyeti, bulunduğu iller vb. ölçütler kullanılarak tasnif edilir ve </a:t>
                      </a:r>
                      <a:r>
                        <a:rPr lang="tr-TR" sz="1400" dirty="0" err="1"/>
                        <a:t>raporlaştırılır</a:t>
                      </a:r>
                      <a:r>
                        <a:rPr lang="tr-TR" sz="1400" dirty="0"/>
                        <a:t>.</a:t>
                      </a:r>
                    </a:p>
                  </a:txBody>
                  <a:tcPr/>
                </a:tc>
                <a:extLst>
                  <a:ext uri="{0D108BD9-81ED-4DB2-BD59-A6C34878D82A}">
                    <a16:rowId xmlns:a16="http://schemas.microsoft.com/office/drawing/2014/main" val="10004"/>
                  </a:ext>
                </a:extLst>
              </a:tr>
              <a:tr h="2266248">
                <a:tc>
                  <a:txBody>
                    <a:bodyPr/>
                    <a:lstStyle/>
                    <a:p>
                      <a:r>
                        <a:rPr lang="tr-TR" sz="1400" dirty="0"/>
                        <a:t>Beklenen Sonuçlar</a:t>
                      </a:r>
                    </a:p>
                  </a:txBody>
                  <a:tcPr/>
                </a:tc>
                <a:tc>
                  <a:txBody>
                    <a:bodyPr/>
                    <a:lstStyle/>
                    <a:p>
                      <a:r>
                        <a:rPr lang="tr-TR" sz="1400" dirty="0"/>
                        <a:t>Kanser tedavisinde kullanılan yenilikçi sağlık teknolojilerinin ortaya konulduğu bu çalışmayla; son yıllarda hem Dünyada hem de Ülkemizde yaygın olarak karşılaşılan kanser vakalarının tedavisi için bilim insanlarının büyük çaba harcadıkları, bu yolla yenilikçi birçok sağlık teknolojisi icat ettikleri ve bunları başarıyla kullandıkları hakkında toplumun bilgi sahibi olması beklenmektedir. Proje sergisinin katılımcılarının ayrıca, kanser hastalığı hakkındaki farkındalıklarının artması ile bu hastalığa yakalanmamak için uzman tavsiyelerine bağlı olarak alabilecekleri küçük önlemler hakkında da broşürler yoluyla önemli bilgiler kazanmaları başlıca çıktılar arasında yer almaktadır.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482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7AC1C0-46C2-4F7D-90DC-CFF9163FB8EB}"/>
              </a:ext>
            </a:extLst>
          </p:cNvPr>
          <p:cNvSpPr>
            <a:spLocks noGrp="1"/>
          </p:cNvSpPr>
          <p:nvPr>
            <p:ph type="title"/>
          </p:nvPr>
        </p:nvSpPr>
        <p:spPr/>
        <p:txBody>
          <a:bodyPr/>
          <a:lstStyle/>
          <a:p>
            <a:pPr algn="ctr"/>
            <a:r>
              <a:rPr lang="tr-TR" dirty="0"/>
              <a:t>TEMATİK ALT PROJE ALANLARI</a:t>
            </a:r>
          </a:p>
        </p:txBody>
      </p:sp>
      <p:pic>
        <p:nvPicPr>
          <p:cNvPr id="4" name="İçerik Yer Tutucusu 3">
            <a:extLst>
              <a:ext uri="{FF2B5EF4-FFF2-40B4-BE49-F238E27FC236}">
                <a16:creationId xmlns:a16="http://schemas.microsoft.com/office/drawing/2014/main" id="{1142C594-72C7-44F6-9251-34FDCEF641C6}"/>
              </a:ext>
            </a:extLst>
          </p:cNvPr>
          <p:cNvPicPr>
            <a:picLocks noGrp="1" noChangeAspect="1"/>
          </p:cNvPicPr>
          <p:nvPr>
            <p:ph idx="1"/>
          </p:nvPr>
        </p:nvPicPr>
        <p:blipFill>
          <a:blip r:embed="rId2"/>
          <a:stretch>
            <a:fillRect/>
          </a:stretch>
        </p:blipFill>
        <p:spPr>
          <a:xfrm>
            <a:off x="3220017" y="1825625"/>
            <a:ext cx="5751965" cy="4351338"/>
          </a:xfrm>
          <a:prstGeom prst="rect">
            <a:avLst/>
          </a:prstGeom>
        </p:spPr>
      </p:pic>
    </p:spTree>
    <p:extLst>
      <p:ext uri="{BB962C8B-B14F-4D97-AF65-F5344CB8AC3E}">
        <p14:creationId xmlns:p14="http://schemas.microsoft.com/office/powerpoint/2010/main" val="420173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kıllı ulaşım ile ilgili görsel sonucu&quot;">
            <a:extLst>
              <a:ext uri="{FF2B5EF4-FFF2-40B4-BE49-F238E27FC236}">
                <a16:creationId xmlns:a16="http://schemas.microsoft.com/office/drawing/2014/main" id="{B12262A2-1241-4034-8993-1C3CC52C8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676" y="112314"/>
            <a:ext cx="2323476" cy="1713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151A56DB-2FB8-4F63-9411-2F1CE4D3826C}"/>
              </a:ext>
            </a:extLst>
          </p:cNvPr>
          <p:cNvSpPr>
            <a:spLocks noGrp="1"/>
          </p:cNvSpPr>
          <p:nvPr>
            <p:ph type="title"/>
          </p:nvPr>
        </p:nvSpPr>
        <p:spPr/>
        <p:txBody>
          <a:bodyPr/>
          <a:lstStyle/>
          <a:p>
            <a:r>
              <a:rPr lang="tr-TR" dirty="0"/>
              <a:t>1-Akıllı Ulaşım Sistemleri</a:t>
            </a:r>
          </a:p>
        </p:txBody>
      </p:sp>
      <p:sp>
        <p:nvSpPr>
          <p:cNvPr id="3" name="İçerik Yer Tutucusu 2">
            <a:extLst>
              <a:ext uri="{FF2B5EF4-FFF2-40B4-BE49-F238E27FC236}">
                <a16:creationId xmlns:a16="http://schemas.microsoft.com/office/drawing/2014/main" id="{C8DA69B9-AC00-43E5-A8AD-F1C062CE4725}"/>
              </a:ext>
            </a:extLst>
          </p:cNvPr>
          <p:cNvSpPr>
            <a:spLocks noGrp="1"/>
          </p:cNvSpPr>
          <p:nvPr>
            <p:ph idx="1"/>
          </p:nvPr>
        </p:nvSpPr>
        <p:spPr/>
        <p:txBody>
          <a:bodyPr>
            <a:normAutofit fontScale="92500" lnSpcReduction="20000"/>
          </a:bodyPr>
          <a:lstStyle/>
          <a:p>
            <a:r>
              <a:rPr lang="tr-TR" dirty="0"/>
              <a:t>Akıllı ulaşım sistemleri, </a:t>
            </a:r>
            <a:r>
              <a:rPr lang="tr-TR" dirty="0">
                <a:solidFill>
                  <a:srgbClr val="00B0F0"/>
                </a:solidFill>
              </a:rPr>
              <a:t>altyapı dâhil karayolu taşımacılığı alanında bilgi ve iletişim teknolojilerini kullanarak, güvenlik, sürüş konforu ve verimliliği artırmayı, tıkanıklık ve çevreye verilen zararları azaltmayı amaçlar</a:t>
            </a:r>
            <a:r>
              <a:rPr lang="tr-TR" dirty="0"/>
              <a:t>. Bu sistemler, farklı iletişim ve trafik yönetim tarzları ile kullanıcıları bilgilendirir ve ulaştırma ağlarının daha akıllı ve koordineli kullanımını sağlar.</a:t>
            </a:r>
          </a:p>
          <a:p>
            <a:r>
              <a:rPr lang="tr-TR" dirty="0"/>
              <a:t>Kaza meydana geldiğinde ambulans, polis ve itfaiye araçlarının otomatik olarak çağrılması, trafik kurallarının kişiden bağımsız ve objektif uygulanması için kameraların kullanılması, hız sınırlarının ve trafik ışığı yanma aralıklarının koşullara bağlı olarak otomatik uyarlanması ve çarpışma önleme sistemleri akıllı ulaşım sistemlerine örnek olarak gösterilebilir.</a:t>
            </a:r>
          </a:p>
          <a:p>
            <a:r>
              <a:rPr lang="tr-TR" dirty="0">
                <a:solidFill>
                  <a:srgbClr val="FF0000"/>
                </a:solidFill>
              </a:rPr>
              <a:t>Yerleşim yerlerinde kullanılan akıllı ulaşım sistemlerinin tanıtımı, modellenmesi, uygulanması ve geliştirilmesine yönelik projeler </a:t>
            </a:r>
            <a:r>
              <a:rPr lang="tr-TR" dirty="0"/>
              <a:t>sunulabilir. </a:t>
            </a:r>
          </a:p>
        </p:txBody>
      </p:sp>
    </p:spTree>
    <p:extLst>
      <p:ext uri="{BB962C8B-B14F-4D97-AF65-F5344CB8AC3E}">
        <p14:creationId xmlns:p14="http://schemas.microsoft.com/office/powerpoint/2010/main" val="362331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goritma ile ilgili görsel sonucu&quot;">
            <a:extLst>
              <a:ext uri="{FF2B5EF4-FFF2-40B4-BE49-F238E27FC236}">
                <a16:creationId xmlns:a16="http://schemas.microsoft.com/office/drawing/2014/main" id="{261D7BCD-21F0-482C-9583-A744D9AB0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336" y="188864"/>
            <a:ext cx="3186090" cy="16780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145A9C15-5AE2-4973-BA6B-A5E5AF64DB65}"/>
              </a:ext>
            </a:extLst>
          </p:cNvPr>
          <p:cNvSpPr>
            <a:spLocks noGrp="1"/>
          </p:cNvSpPr>
          <p:nvPr>
            <p:ph type="title"/>
          </p:nvPr>
        </p:nvSpPr>
        <p:spPr/>
        <p:txBody>
          <a:bodyPr/>
          <a:lstStyle/>
          <a:p>
            <a:r>
              <a:rPr lang="tr-TR" dirty="0"/>
              <a:t>2- Algoritma/Mantıksal Tasarım </a:t>
            </a:r>
          </a:p>
        </p:txBody>
      </p:sp>
      <p:sp>
        <p:nvSpPr>
          <p:cNvPr id="3" name="İçerik Yer Tutucusu 2">
            <a:extLst>
              <a:ext uri="{FF2B5EF4-FFF2-40B4-BE49-F238E27FC236}">
                <a16:creationId xmlns:a16="http://schemas.microsoft.com/office/drawing/2014/main" id="{A65EB2F5-7C6D-49AA-9E31-09D52A289567}"/>
              </a:ext>
            </a:extLst>
          </p:cNvPr>
          <p:cNvSpPr>
            <a:spLocks noGrp="1"/>
          </p:cNvSpPr>
          <p:nvPr>
            <p:ph idx="1"/>
          </p:nvPr>
        </p:nvSpPr>
        <p:spPr>
          <a:xfrm>
            <a:off x="838200" y="1825625"/>
            <a:ext cx="10515600" cy="4667250"/>
          </a:xfrm>
        </p:spPr>
        <p:txBody>
          <a:bodyPr>
            <a:normAutofit fontScale="92500" lnSpcReduction="20000"/>
          </a:bodyPr>
          <a:lstStyle/>
          <a:p>
            <a:r>
              <a:rPr lang="tr-TR" dirty="0"/>
              <a:t>Belirli bir </a:t>
            </a:r>
            <a:r>
              <a:rPr lang="tr-TR" dirty="0">
                <a:solidFill>
                  <a:srgbClr val="00B0F0"/>
                </a:solidFill>
              </a:rPr>
              <a:t>problemi çözmek için tasarlanmış sıralı mantıksal adımların tümüne </a:t>
            </a:r>
            <a:r>
              <a:rPr lang="tr-TR" dirty="0"/>
              <a:t>algoritma denilir. Bu mantıksal tasarımda uygulanacak her adımın son derece belirli olması, </a:t>
            </a:r>
            <a:r>
              <a:rPr lang="tr-TR" dirty="0">
                <a:solidFill>
                  <a:srgbClr val="00B0F0"/>
                </a:solidFill>
              </a:rPr>
              <a:t>tüm ihtimallerin ele alınmış olması oldukça önemlidir. Hiçbir şey muğlak bırakılmaz.</a:t>
            </a:r>
            <a:r>
              <a:rPr lang="tr-TR" dirty="0"/>
              <a:t> Ayrıca algoritmanın belirli sayıda adım sonrası sonlandırılması gerekir. </a:t>
            </a:r>
            <a:r>
              <a:rPr lang="tr-TR" dirty="0">
                <a:solidFill>
                  <a:srgbClr val="00B0F0"/>
                </a:solidFill>
              </a:rPr>
              <a:t>Tasarlanan bir algoritma akış çizgesi ile görselleştirilir ve bir programlama dili yardımıyla bilgisayara anlatılır ve uygulanır.</a:t>
            </a:r>
          </a:p>
          <a:p>
            <a:r>
              <a:rPr lang="tr-TR" dirty="0"/>
              <a:t>Her probleme bir </a:t>
            </a:r>
            <a:r>
              <a:rPr lang="tr-TR" dirty="0" err="1"/>
              <a:t>algoritmik</a:t>
            </a:r>
            <a:r>
              <a:rPr lang="tr-TR" dirty="0"/>
              <a:t> çözüm sunulabileceği için algoritmanın uygulamalarını ve kullanım alanlarını sınırlandırmak mümkün değildir. Ancak türler olarak bakıldığında algoritmaların; sıralama, arama, genetik, sıkıştırma ve şifreleme gibi türlerinin var olduğu görülür.</a:t>
            </a:r>
          </a:p>
          <a:p>
            <a:r>
              <a:rPr lang="tr-TR" dirty="0"/>
              <a:t>Bu kapsamda, </a:t>
            </a:r>
            <a:r>
              <a:rPr lang="tr-TR" dirty="0">
                <a:solidFill>
                  <a:srgbClr val="FF0000"/>
                </a:solidFill>
              </a:rPr>
              <a:t>tanımlaması iyi yapılmış örnek bir problemin çözümü üzerinde kurallara uygun, tüm ihtimallerin dikkate alındığı bir algoritma tasarlanması, tasarlanan algoritmanın sıralı mantıksal adımlarla ve akış şeması ile ifade edilmesi ve gösterilmesine yönelik projeler</a:t>
            </a:r>
            <a:r>
              <a:rPr lang="tr-TR" dirty="0"/>
              <a:t> sunulabilir.</a:t>
            </a:r>
          </a:p>
          <a:p>
            <a:endParaRPr lang="tr-TR" dirty="0"/>
          </a:p>
        </p:txBody>
      </p:sp>
    </p:spTree>
    <p:extLst>
      <p:ext uri="{BB962C8B-B14F-4D97-AF65-F5344CB8AC3E}">
        <p14:creationId xmlns:p14="http://schemas.microsoft.com/office/powerpoint/2010/main" val="198090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ience history ile ilgili görsel sonucu&quot;">
            <a:extLst>
              <a:ext uri="{FF2B5EF4-FFF2-40B4-BE49-F238E27FC236}">
                <a16:creationId xmlns:a16="http://schemas.microsoft.com/office/drawing/2014/main" id="{C334A01E-4213-4DFC-A858-72E082AD7B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0531" y="181051"/>
            <a:ext cx="2684606" cy="1509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0803CD3B-5B75-4F1A-9369-A61E86705B88}"/>
              </a:ext>
            </a:extLst>
          </p:cNvPr>
          <p:cNvSpPr>
            <a:spLocks noGrp="1"/>
          </p:cNvSpPr>
          <p:nvPr>
            <p:ph type="title"/>
          </p:nvPr>
        </p:nvSpPr>
        <p:spPr/>
        <p:txBody>
          <a:bodyPr/>
          <a:lstStyle/>
          <a:p>
            <a:r>
              <a:rPr lang="tr-TR" dirty="0"/>
              <a:t>3-Bilim Tarihi</a:t>
            </a:r>
          </a:p>
        </p:txBody>
      </p:sp>
      <p:sp>
        <p:nvSpPr>
          <p:cNvPr id="3" name="İçerik Yer Tutucusu 2">
            <a:extLst>
              <a:ext uri="{FF2B5EF4-FFF2-40B4-BE49-F238E27FC236}">
                <a16:creationId xmlns:a16="http://schemas.microsoft.com/office/drawing/2014/main" id="{5C3A1EED-B68B-4A09-B0E9-B32912220BB5}"/>
              </a:ext>
            </a:extLst>
          </p:cNvPr>
          <p:cNvSpPr>
            <a:spLocks noGrp="1"/>
          </p:cNvSpPr>
          <p:nvPr>
            <p:ph idx="1"/>
          </p:nvPr>
        </p:nvSpPr>
        <p:spPr/>
        <p:txBody>
          <a:bodyPr>
            <a:normAutofit fontScale="70000" lnSpcReduction="20000"/>
          </a:bodyPr>
          <a:lstStyle/>
          <a:p>
            <a:r>
              <a:rPr lang="tr-TR" dirty="0"/>
              <a:t>Bilim tarihi, doğa bilimleri yanında insan ve toplum bilimleri ile ilahiyat bilimleri gibi temel alanlarda da önemli bir gerçekliğin olduğunu, bu gerçekliğin kendisine ait bir metodolojiyi ve ilkeleri içerdiğini belirtir.</a:t>
            </a:r>
          </a:p>
          <a:p>
            <a:r>
              <a:rPr lang="tr-TR" dirty="0"/>
              <a:t>Bilim tarihiyle ilgili olarak öğrenciler; </a:t>
            </a:r>
            <a:r>
              <a:rPr lang="tr-TR" dirty="0">
                <a:solidFill>
                  <a:srgbClr val="FF0000"/>
                </a:solidFill>
              </a:rPr>
              <a:t>bilimsel faaliyetlerin alt yapısını oluşturan eserleri, bilim insanlarını, bilim kurumları ile bunların toplumdaki yerini ve etkilerini bilimsel, sosyal, kültürel, siyasi açılardan</a:t>
            </a:r>
            <a:r>
              <a:rPr lang="tr-TR" dirty="0"/>
              <a:t> araştırabilirler. Bu çerçevede bilimde Avrupa-merkezciliği ve </a:t>
            </a:r>
            <a:r>
              <a:rPr lang="tr-TR" dirty="0">
                <a:solidFill>
                  <a:srgbClr val="FF0000"/>
                </a:solidFill>
              </a:rPr>
              <a:t>özellikle Rönesans sonrasına odaklanmış bilimsel tarih yazımını sorgulamak adına bakış açılarını hem tarihsel hem coğrafi açıdan genişletecek faaliyetlerde</a:t>
            </a:r>
            <a:r>
              <a:rPr lang="tr-TR" dirty="0"/>
              <a:t> bulunabilirler. Farklı kültürlerden </a:t>
            </a:r>
            <a:r>
              <a:rPr lang="tr-TR" dirty="0">
                <a:solidFill>
                  <a:srgbClr val="0070C0"/>
                </a:solidFill>
              </a:rPr>
              <a:t>Türkiye’ye bilimsel ve teknik bilginin geliş süreçlerini ortaya çıkarabilirler</a:t>
            </a:r>
            <a:r>
              <a:rPr lang="tr-TR" dirty="0"/>
              <a:t>.</a:t>
            </a:r>
          </a:p>
          <a:p>
            <a:r>
              <a:rPr lang="tr-TR" dirty="0"/>
              <a:t> Dünya üzerinde farklı alanlarda </a:t>
            </a:r>
            <a:r>
              <a:rPr lang="tr-TR" dirty="0">
                <a:solidFill>
                  <a:srgbClr val="00B0F0"/>
                </a:solidFill>
              </a:rPr>
              <a:t>bilim ve teknoloji üreten Türk ve Müslüman bilim insanlarının ve eserlerinin geniş ölçüde tanıtılması için</a:t>
            </a:r>
            <a:r>
              <a:rPr lang="tr-TR" dirty="0"/>
              <a:t> çalışma yapılabilir.</a:t>
            </a:r>
          </a:p>
          <a:p>
            <a:r>
              <a:rPr lang="tr-TR" dirty="0"/>
              <a:t>Günümüzde yaygın kullanılan teknolojik araç ve gereçlerin binlerce yıllık bilimsel tecrübenin bir devamı olduğunu gösterebilmek amacıyla okullarda, </a:t>
            </a:r>
            <a:r>
              <a:rPr lang="tr-TR" dirty="0">
                <a:solidFill>
                  <a:srgbClr val="00B0F0"/>
                </a:solidFill>
              </a:rPr>
              <a:t>bilim insanlarının eserlerde tanıttıkları basit ölçüdeki araç ve materyal modellerinin üretilmesi</a:t>
            </a:r>
            <a:r>
              <a:rPr lang="tr-TR" dirty="0"/>
              <a:t> için üniversitelerden destek alınarak projeler geliştirilebilir. </a:t>
            </a:r>
          </a:p>
          <a:p>
            <a:r>
              <a:rPr lang="tr-TR" dirty="0">
                <a:solidFill>
                  <a:srgbClr val="00B0F0"/>
                </a:solidFill>
              </a:rPr>
              <a:t>Tıp, doğa bilimleri, tarımsal, sosyal ve beşeri bilimler alanlarında geçmişte günümüze bilimin gelişim süreciyle ilgili projeler </a:t>
            </a:r>
            <a:r>
              <a:rPr lang="tr-TR" dirty="0"/>
              <a:t>sunulabilir.</a:t>
            </a:r>
          </a:p>
          <a:p>
            <a:endParaRPr lang="tr-TR" dirty="0"/>
          </a:p>
        </p:txBody>
      </p:sp>
    </p:spTree>
    <p:extLst>
      <p:ext uri="{BB962C8B-B14F-4D97-AF65-F5344CB8AC3E}">
        <p14:creationId xmlns:p14="http://schemas.microsoft.com/office/powerpoint/2010/main" val="3244589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0B108A-1107-44E2-AB3F-6AA79C331649}"/>
              </a:ext>
            </a:extLst>
          </p:cNvPr>
          <p:cNvSpPr>
            <a:spLocks noGrp="1"/>
          </p:cNvSpPr>
          <p:nvPr>
            <p:ph type="title"/>
          </p:nvPr>
        </p:nvSpPr>
        <p:spPr/>
        <p:txBody>
          <a:bodyPr/>
          <a:lstStyle/>
          <a:p>
            <a:r>
              <a:rPr lang="tr-TR" dirty="0"/>
              <a:t>4- </a:t>
            </a:r>
            <a:r>
              <a:rPr lang="tr-TR" dirty="0" err="1"/>
              <a:t>Biyoçeşitlilik</a:t>
            </a:r>
            <a:endParaRPr lang="tr-TR" dirty="0"/>
          </a:p>
        </p:txBody>
      </p:sp>
      <p:sp>
        <p:nvSpPr>
          <p:cNvPr id="3" name="İçerik Yer Tutucusu 2">
            <a:extLst>
              <a:ext uri="{FF2B5EF4-FFF2-40B4-BE49-F238E27FC236}">
                <a16:creationId xmlns:a16="http://schemas.microsoft.com/office/drawing/2014/main" id="{9B6C1049-5713-438B-AEE4-11C27F1F7873}"/>
              </a:ext>
            </a:extLst>
          </p:cNvPr>
          <p:cNvSpPr>
            <a:spLocks noGrp="1"/>
          </p:cNvSpPr>
          <p:nvPr>
            <p:ph idx="1"/>
          </p:nvPr>
        </p:nvSpPr>
        <p:spPr/>
        <p:txBody>
          <a:bodyPr>
            <a:normAutofit lnSpcReduction="10000"/>
          </a:bodyPr>
          <a:lstStyle/>
          <a:p>
            <a:r>
              <a:rPr lang="tr-TR" dirty="0" err="1"/>
              <a:t>Biyoçeşitlilik</a:t>
            </a:r>
            <a:r>
              <a:rPr lang="tr-TR" dirty="0"/>
              <a:t> üzerinde tehdit oluşturan en büyük baskı, artan insan nüfusunun yiyecek, barınma ve yakacak gibi temel ihtiyaçlarını gidermek amacıyla yapılan plansız ve öngörüsüz her türlü insan faaliyetidir.</a:t>
            </a:r>
          </a:p>
          <a:p>
            <a:r>
              <a:rPr lang="tr-TR" dirty="0" err="1">
                <a:solidFill>
                  <a:srgbClr val="FF0000"/>
                </a:solidFill>
              </a:rPr>
              <a:t>Biyoçeşitliliği</a:t>
            </a:r>
            <a:r>
              <a:rPr lang="tr-TR" dirty="0">
                <a:solidFill>
                  <a:srgbClr val="FF0000"/>
                </a:solidFill>
              </a:rPr>
              <a:t> tehdit eden faktörleri araştırmaya, korumaya, tarım, eczacılık, tıp, hayvancılık, ormancılık, balıkçılık, sanayi vb. alanlarda insanlığın yararına kullanmaya, </a:t>
            </a:r>
            <a:r>
              <a:rPr lang="tr-TR" dirty="0" err="1">
                <a:solidFill>
                  <a:srgbClr val="FF0000"/>
                </a:solidFill>
              </a:rPr>
              <a:t>biyoçeşitliliği</a:t>
            </a:r>
            <a:r>
              <a:rPr lang="tr-TR" dirty="0">
                <a:solidFill>
                  <a:srgbClr val="FF0000"/>
                </a:solidFill>
              </a:rPr>
              <a:t> oluşturan canlı türleri arasındaki ilişkileri incelemeye ve </a:t>
            </a:r>
            <a:r>
              <a:rPr lang="tr-TR" dirty="0" err="1">
                <a:solidFill>
                  <a:srgbClr val="FF0000"/>
                </a:solidFill>
              </a:rPr>
              <a:t>biyoçeşitliliğinin</a:t>
            </a:r>
            <a:r>
              <a:rPr lang="tr-TR" dirty="0">
                <a:solidFill>
                  <a:srgbClr val="FF0000"/>
                </a:solidFill>
              </a:rPr>
              <a:t> azalmasını engellemeye yönelik projeler </a:t>
            </a:r>
            <a:r>
              <a:rPr lang="tr-TR" dirty="0"/>
              <a:t>sunulabilir. </a:t>
            </a:r>
          </a:p>
          <a:p>
            <a:r>
              <a:rPr lang="tr-TR" dirty="0"/>
              <a:t>Bir ekosistem, </a:t>
            </a:r>
            <a:r>
              <a:rPr lang="tr-TR" dirty="0" err="1"/>
              <a:t>biyom</a:t>
            </a:r>
            <a:r>
              <a:rPr lang="tr-TR" dirty="0"/>
              <a:t> veya Dünya’da bulunan yaşam formlarının çeşitliliği hakkında projeler sunulabilir.</a:t>
            </a:r>
          </a:p>
        </p:txBody>
      </p:sp>
      <p:pic>
        <p:nvPicPr>
          <p:cNvPr id="4" name="Picture 2" descr="biyoçeşitlilik ile ilgili görsel sonucu&quot;">
            <a:extLst>
              <a:ext uri="{FF2B5EF4-FFF2-40B4-BE49-F238E27FC236}">
                <a16:creationId xmlns:a16="http://schemas.microsoft.com/office/drawing/2014/main" id="{D78280D8-BDBE-40BC-8D11-E592D5DC9A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5500" y="195905"/>
            <a:ext cx="2332447" cy="1664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0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yotaklit ile ilgili görsel sonucu&quot;">
            <a:extLst>
              <a:ext uri="{FF2B5EF4-FFF2-40B4-BE49-F238E27FC236}">
                <a16:creationId xmlns:a16="http://schemas.microsoft.com/office/drawing/2014/main" id="{F4E86203-2FC6-4F3D-97FD-1D3AE808F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055" y="197135"/>
            <a:ext cx="2958745" cy="1661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AE880952-1A95-4234-92F6-C87CE5CD28BE}"/>
              </a:ext>
            </a:extLst>
          </p:cNvPr>
          <p:cNvSpPr>
            <a:spLocks noGrp="1"/>
          </p:cNvSpPr>
          <p:nvPr>
            <p:ph type="title"/>
          </p:nvPr>
        </p:nvSpPr>
        <p:spPr/>
        <p:txBody>
          <a:bodyPr/>
          <a:lstStyle/>
          <a:p>
            <a:r>
              <a:rPr lang="tr-TR" dirty="0"/>
              <a:t>5- </a:t>
            </a:r>
            <a:r>
              <a:rPr lang="tr-TR" dirty="0" err="1"/>
              <a:t>Biyotaklit</a:t>
            </a:r>
            <a:endParaRPr lang="tr-TR" dirty="0"/>
          </a:p>
        </p:txBody>
      </p:sp>
      <p:sp>
        <p:nvSpPr>
          <p:cNvPr id="3" name="İçerik Yer Tutucusu 2">
            <a:extLst>
              <a:ext uri="{FF2B5EF4-FFF2-40B4-BE49-F238E27FC236}">
                <a16:creationId xmlns:a16="http://schemas.microsoft.com/office/drawing/2014/main" id="{2F34D283-ED0A-4039-82C9-616DDB7CB12A}"/>
              </a:ext>
            </a:extLst>
          </p:cNvPr>
          <p:cNvSpPr>
            <a:spLocks noGrp="1"/>
          </p:cNvSpPr>
          <p:nvPr>
            <p:ph idx="1"/>
          </p:nvPr>
        </p:nvSpPr>
        <p:spPr/>
        <p:txBody>
          <a:bodyPr>
            <a:normAutofit fontScale="85000" lnSpcReduction="10000"/>
          </a:bodyPr>
          <a:lstStyle/>
          <a:p>
            <a:r>
              <a:rPr lang="tr-TR" dirty="0" err="1"/>
              <a:t>Biyotaklit</a:t>
            </a:r>
            <a:r>
              <a:rPr lang="tr-TR" dirty="0"/>
              <a:t>, doğadaki modelleri inceleyerek bu model ve tasarımları taklit eden veya bunlardan ilham alarak alet, sistem ve mekanizmaları geliştiren ve bu yollarla karşılaşılan problemlere yenilikçi çözümler sunan yaklaşımın adıdır. </a:t>
            </a:r>
          </a:p>
          <a:p>
            <a:r>
              <a:rPr lang="tr-TR" dirty="0"/>
              <a:t>İnsanoğlu, bu yöntemi yüzyıllardır kullanmakla birlikte günümüzde özellikle elektronik, robotik ve </a:t>
            </a:r>
            <a:r>
              <a:rPr lang="tr-TR" dirty="0" err="1"/>
              <a:t>nanoteknolojideki</a:t>
            </a:r>
            <a:r>
              <a:rPr lang="tr-TR" dirty="0"/>
              <a:t> gelişmelerin de etkisiyle bu alanda çok önemli gelişmelere imza atmıştır. Bu tür yaklaşımlara; </a:t>
            </a:r>
            <a:r>
              <a:rPr lang="tr-TR" dirty="0">
                <a:solidFill>
                  <a:srgbClr val="00B0F0"/>
                </a:solidFill>
              </a:rPr>
              <a:t>yusufçuk böceğinden ilham alınarak helikopterin, yarasalardan ilhamla radar sistemlerinin, fil hortumunun taklidi ile ergonomik bir kolun geliştirilmesi, güneş pili tasarımında yaprakların ilham alınması</a:t>
            </a:r>
            <a:r>
              <a:rPr lang="tr-TR" dirty="0"/>
              <a:t> örnek olarak verilebilir. </a:t>
            </a:r>
          </a:p>
          <a:p>
            <a:r>
              <a:rPr lang="tr-TR" dirty="0"/>
              <a:t>Bu kapsamda, </a:t>
            </a:r>
            <a:r>
              <a:rPr lang="tr-TR" dirty="0" err="1">
                <a:solidFill>
                  <a:srgbClr val="FF0000"/>
                </a:solidFill>
              </a:rPr>
              <a:t>biyotaklit</a:t>
            </a:r>
            <a:r>
              <a:rPr lang="tr-TR" dirty="0">
                <a:solidFill>
                  <a:srgbClr val="FF0000"/>
                </a:solidFill>
              </a:rPr>
              <a:t> yoluyla güncel problemlere veya ülkemiz ihtiyaçlarına çözüm olabilecek alet, sistem ve mekanizmaların geliştirildiği, geliştirilen bu mekanizmaların imkan dahilinde ise prototipinin üretildiği, mümkün değilse modeller ve çizimler üzerinden ayrıntılı anlatıldığı projeler</a:t>
            </a:r>
            <a:r>
              <a:rPr lang="tr-TR" dirty="0"/>
              <a:t> sunulabilir.</a:t>
            </a:r>
          </a:p>
        </p:txBody>
      </p:sp>
    </p:spTree>
    <p:extLst>
      <p:ext uri="{BB962C8B-B14F-4D97-AF65-F5344CB8AC3E}">
        <p14:creationId xmlns:p14="http://schemas.microsoft.com/office/powerpoint/2010/main" val="36509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5A65DC-5AD6-4F15-83FE-C37C849D9C12}"/>
              </a:ext>
            </a:extLst>
          </p:cNvPr>
          <p:cNvSpPr>
            <a:spLocks noGrp="1"/>
          </p:cNvSpPr>
          <p:nvPr>
            <p:ph type="title"/>
          </p:nvPr>
        </p:nvSpPr>
        <p:spPr/>
        <p:txBody>
          <a:bodyPr/>
          <a:lstStyle/>
          <a:p>
            <a:pPr algn="ctr"/>
            <a:r>
              <a:rPr lang="tr-TR" dirty="0"/>
              <a:t>KAÇ TANE ALT PROJE HAZIRLAMALIYIZ?</a:t>
            </a:r>
          </a:p>
        </p:txBody>
      </p:sp>
      <p:pic>
        <p:nvPicPr>
          <p:cNvPr id="8" name="Resim 7">
            <a:extLst>
              <a:ext uri="{FF2B5EF4-FFF2-40B4-BE49-F238E27FC236}">
                <a16:creationId xmlns:a16="http://schemas.microsoft.com/office/drawing/2014/main" id="{A51F206F-A74F-4E4C-BC98-88E71B10F240}"/>
              </a:ext>
            </a:extLst>
          </p:cNvPr>
          <p:cNvPicPr>
            <a:picLocks noChangeAspect="1"/>
          </p:cNvPicPr>
          <p:nvPr/>
        </p:nvPicPr>
        <p:blipFill>
          <a:blip r:embed="rId2"/>
          <a:stretch>
            <a:fillRect/>
          </a:stretch>
        </p:blipFill>
        <p:spPr>
          <a:xfrm>
            <a:off x="2636709" y="1356202"/>
            <a:ext cx="6918581" cy="5305485"/>
          </a:xfrm>
          <a:prstGeom prst="rect">
            <a:avLst/>
          </a:prstGeom>
        </p:spPr>
      </p:pic>
    </p:spTree>
    <p:extLst>
      <p:ext uri="{BB962C8B-B14F-4D97-AF65-F5344CB8AC3E}">
        <p14:creationId xmlns:p14="http://schemas.microsoft.com/office/powerpoint/2010/main" val="3734668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g data ile ilgili görsel sonucu&quot;">
            <a:extLst>
              <a:ext uri="{FF2B5EF4-FFF2-40B4-BE49-F238E27FC236}">
                <a16:creationId xmlns:a16="http://schemas.microsoft.com/office/drawing/2014/main" id="{C0B2D230-FA69-4F9A-82FF-D2D1F7315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086" y="311644"/>
            <a:ext cx="3099714" cy="1513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D77CAF4F-FEDC-48E1-A05F-AD38E14DC232}"/>
              </a:ext>
            </a:extLst>
          </p:cNvPr>
          <p:cNvSpPr>
            <a:spLocks noGrp="1"/>
          </p:cNvSpPr>
          <p:nvPr>
            <p:ph type="title"/>
          </p:nvPr>
        </p:nvSpPr>
        <p:spPr/>
        <p:txBody>
          <a:bodyPr/>
          <a:lstStyle/>
          <a:p>
            <a:r>
              <a:rPr lang="tr-TR" dirty="0"/>
              <a:t>6-Büyük Veri </a:t>
            </a:r>
          </a:p>
        </p:txBody>
      </p:sp>
      <p:sp>
        <p:nvSpPr>
          <p:cNvPr id="3" name="İçerik Yer Tutucusu 2">
            <a:extLst>
              <a:ext uri="{FF2B5EF4-FFF2-40B4-BE49-F238E27FC236}">
                <a16:creationId xmlns:a16="http://schemas.microsoft.com/office/drawing/2014/main" id="{545916CD-8D41-466D-9058-0632EC09AFD0}"/>
              </a:ext>
            </a:extLst>
          </p:cNvPr>
          <p:cNvSpPr>
            <a:spLocks noGrp="1"/>
          </p:cNvSpPr>
          <p:nvPr>
            <p:ph idx="1"/>
          </p:nvPr>
        </p:nvSpPr>
        <p:spPr/>
        <p:txBody>
          <a:bodyPr>
            <a:normAutofit fontScale="85000" lnSpcReduction="20000"/>
          </a:bodyPr>
          <a:lstStyle/>
          <a:p>
            <a:r>
              <a:rPr lang="tr-TR" dirty="0"/>
              <a:t>Büyük veri, </a:t>
            </a:r>
            <a:r>
              <a:rPr lang="tr-TR" dirty="0">
                <a:solidFill>
                  <a:srgbClr val="00B0F0"/>
                </a:solidFill>
              </a:rPr>
              <a:t>gelişen teknolojiler ve tüketicilerin artan veri kullanımı oranında çok fazla çeşitlilik ve artış hızı gösteren büyük veri kümesidir.</a:t>
            </a:r>
            <a:r>
              <a:rPr lang="tr-TR" dirty="0"/>
              <a:t> Sosyal medya paylaşımları, internet günlükleri, sayısal fotoğraf ve video dosyaları, </a:t>
            </a:r>
            <a:r>
              <a:rPr lang="tr-TR" dirty="0" err="1"/>
              <a:t>log</a:t>
            </a:r>
            <a:r>
              <a:rPr lang="tr-TR" dirty="0"/>
              <a:t> dosyaları, sismik kayıtlar, güvenlik kamera kayıtları ve finansal işlemler gibi değişik kaynaklardan toparlanan bilgiler ve düzenli/düzensiz olmak üzere her gün yapılan işler büyük verinin kaynağını oluşturur. </a:t>
            </a:r>
          </a:p>
          <a:p>
            <a:r>
              <a:rPr lang="tr-TR" dirty="0">
                <a:solidFill>
                  <a:srgbClr val="00B0F0"/>
                </a:solidFill>
              </a:rPr>
              <a:t>Büyük verinin depolanması, analiz edilip sınıflandırılması, içerisinden anlamlı ve işe yarar bilgilerin çıkarımı</a:t>
            </a:r>
            <a:r>
              <a:rPr lang="tr-TR" dirty="0"/>
              <a:t> günümüzde en çok çalışılan konular arasındadır.</a:t>
            </a:r>
          </a:p>
          <a:p>
            <a:r>
              <a:rPr lang="tr-TR" dirty="0"/>
              <a:t>Bu başlık altında büyük verinin ortaya çıkabildiği </a:t>
            </a:r>
            <a:r>
              <a:rPr lang="tr-TR" dirty="0">
                <a:solidFill>
                  <a:srgbClr val="FF0000"/>
                </a:solidFill>
              </a:rPr>
              <a:t>eğitim, sağlık, bankacılık, meteoroloji, ulaşım veya benzeri örnek bir sektör üzerinden, büyük verinin bu alanlara ne tür katkılar sağlayacağı, bu verilerden ne tür bilgilerin çıkarılabileceği, geleceğe yönelik tahminler yapılıp yapılamayacağı, bu verinin nasıl depolanacağı, bu verideki kişisel bilgilerin güvenliğinin nasıl sağlanacağı ve bu verinin nasıl analiz edilebileceğine yönelik projeler</a:t>
            </a:r>
            <a:r>
              <a:rPr lang="tr-TR" dirty="0"/>
              <a:t> sunulabilir.</a:t>
            </a:r>
          </a:p>
          <a:p>
            <a:endParaRPr lang="tr-TR" dirty="0"/>
          </a:p>
          <a:p>
            <a:endParaRPr lang="tr-TR" dirty="0"/>
          </a:p>
        </p:txBody>
      </p:sp>
    </p:spTree>
    <p:extLst>
      <p:ext uri="{BB962C8B-B14F-4D97-AF65-F5344CB8AC3E}">
        <p14:creationId xmlns:p14="http://schemas.microsoft.com/office/powerpoint/2010/main" val="234418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ğerler eğitimi ile ilgili görsel sonucu&quot;">
            <a:extLst>
              <a:ext uri="{FF2B5EF4-FFF2-40B4-BE49-F238E27FC236}">
                <a16:creationId xmlns:a16="http://schemas.microsoft.com/office/drawing/2014/main" id="{1D8B9C3F-4558-48D7-8ACC-0F8036538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244" y="65454"/>
            <a:ext cx="2589556" cy="1924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0E2D2F78-6586-44CB-AE49-6E83FF93A42B}"/>
              </a:ext>
            </a:extLst>
          </p:cNvPr>
          <p:cNvSpPr>
            <a:spLocks noGrp="1"/>
          </p:cNvSpPr>
          <p:nvPr>
            <p:ph type="title"/>
          </p:nvPr>
        </p:nvSpPr>
        <p:spPr/>
        <p:txBody>
          <a:bodyPr/>
          <a:lstStyle/>
          <a:p>
            <a:r>
              <a:rPr lang="tr-TR" dirty="0"/>
              <a:t>7-Değerler Eğitimi</a:t>
            </a:r>
          </a:p>
        </p:txBody>
      </p:sp>
      <p:sp>
        <p:nvSpPr>
          <p:cNvPr id="3" name="İçerik Yer Tutucusu 2">
            <a:extLst>
              <a:ext uri="{FF2B5EF4-FFF2-40B4-BE49-F238E27FC236}">
                <a16:creationId xmlns:a16="http://schemas.microsoft.com/office/drawing/2014/main" id="{72B40253-2A42-41F2-BEED-2316A7431120}"/>
              </a:ext>
            </a:extLst>
          </p:cNvPr>
          <p:cNvSpPr>
            <a:spLocks noGrp="1"/>
          </p:cNvSpPr>
          <p:nvPr>
            <p:ph idx="1"/>
          </p:nvPr>
        </p:nvSpPr>
        <p:spPr/>
        <p:txBody>
          <a:bodyPr>
            <a:normAutofit fontScale="85000" lnSpcReduction="10000"/>
          </a:bodyPr>
          <a:lstStyle/>
          <a:p>
            <a:r>
              <a:rPr lang="tr-TR" dirty="0"/>
              <a:t>Değerler eğitimi, bir toplumu meydana getiren fertlerin söylem ve eylemlerini sorgulamayı, insanları olumlu yönde etkileyen, daha güzel, daha yaşanabilir yarınlar için insanda bulunması gereken insani değerleri araştırmayı, bulmayı ve onları yaşama uygulamayı amaçlar. </a:t>
            </a:r>
          </a:p>
          <a:p>
            <a:r>
              <a:rPr lang="tr-TR" dirty="0"/>
              <a:t>Değerler eğitiminin </a:t>
            </a:r>
            <a:r>
              <a:rPr lang="tr-TR" dirty="0">
                <a:solidFill>
                  <a:srgbClr val="FF0000"/>
                </a:solidFill>
              </a:rPr>
              <a:t>teorik boyutu ile pratik boyutunun bir araya getirebileceği projeler</a:t>
            </a:r>
            <a:r>
              <a:rPr lang="tr-TR" dirty="0"/>
              <a:t> de tasarlanabilir. </a:t>
            </a:r>
          </a:p>
          <a:p>
            <a:r>
              <a:rPr lang="tr-TR" dirty="0"/>
              <a:t>Çocuk, </a:t>
            </a:r>
            <a:r>
              <a:rPr lang="tr-TR" dirty="0">
                <a:solidFill>
                  <a:srgbClr val="FF0000"/>
                </a:solidFill>
              </a:rPr>
              <a:t>genç ve yaşlıların değerler eğitimiyle bir şekilde ve en etkili yollarla günlük yaşamda karşılaşmalarını sağlayacak projeler</a:t>
            </a:r>
            <a:r>
              <a:rPr lang="tr-TR" dirty="0"/>
              <a:t>e büyük ihtiyaç vardır.</a:t>
            </a:r>
          </a:p>
          <a:p>
            <a:r>
              <a:rPr lang="tr-TR" dirty="0"/>
              <a:t>Değerler eğitiminde </a:t>
            </a:r>
            <a:r>
              <a:rPr lang="tr-TR" dirty="0">
                <a:solidFill>
                  <a:srgbClr val="FF0000"/>
                </a:solidFill>
              </a:rPr>
              <a:t>farklı yaşlara ve gruplara dönük ihtiyaç analizlerini içeren, hangi değere daha fazla önem verilmesi  gerektiğini gösteren saha çalışmaları</a:t>
            </a:r>
            <a:r>
              <a:rPr lang="tr-TR" dirty="0"/>
              <a:t> planlanabilir. </a:t>
            </a:r>
            <a:r>
              <a:rPr lang="tr-TR" dirty="0">
                <a:solidFill>
                  <a:srgbClr val="FF0000"/>
                </a:solidFill>
              </a:rPr>
              <a:t>Toplumda “iyi insan”, “iyi vatandaş” yetiştirmek için onlara gerekli bilgi, beceri, tutum, davranış ve alışkanlıklar kazandırmaya; aynı zamanda milli, manevi ve ahlaki değerleri geliştirmeye yönelik projeler</a:t>
            </a:r>
            <a:r>
              <a:rPr lang="tr-TR" dirty="0"/>
              <a:t> sunulabilir.</a:t>
            </a:r>
          </a:p>
          <a:p>
            <a:endParaRPr lang="tr-TR" dirty="0"/>
          </a:p>
        </p:txBody>
      </p:sp>
    </p:spTree>
    <p:extLst>
      <p:ext uri="{BB962C8B-B14F-4D97-AF65-F5344CB8AC3E}">
        <p14:creationId xmlns:p14="http://schemas.microsoft.com/office/powerpoint/2010/main" val="4070977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jital dönüşüm ile ilgili görsel sonucu&quot;">
            <a:extLst>
              <a:ext uri="{FF2B5EF4-FFF2-40B4-BE49-F238E27FC236}">
                <a16:creationId xmlns:a16="http://schemas.microsoft.com/office/drawing/2014/main" id="{41CD35B9-D38F-4C2F-85EE-C12EC8829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034" y="276887"/>
            <a:ext cx="2422766" cy="16151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7C602669-B715-41C2-AACF-3374216EEF1F}"/>
              </a:ext>
            </a:extLst>
          </p:cNvPr>
          <p:cNvSpPr>
            <a:spLocks noGrp="1"/>
          </p:cNvSpPr>
          <p:nvPr>
            <p:ph type="title"/>
          </p:nvPr>
        </p:nvSpPr>
        <p:spPr/>
        <p:txBody>
          <a:bodyPr/>
          <a:lstStyle/>
          <a:p>
            <a:r>
              <a:rPr lang="tr-TR" dirty="0"/>
              <a:t>8-Dijital Dönüşüm</a:t>
            </a:r>
          </a:p>
        </p:txBody>
      </p:sp>
      <p:sp>
        <p:nvSpPr>
          <p:cNvPr id="3" name="İçerik Yer Tutucusu 2">
            <a:extLst>
              <a:ext uri="{FF2B5EF4-FFF2-40B4-BE49-F238E27FC236}">
                <a16:creationId xmlns:a16="http://schemas.microsoft.com/office/drawing/2014/main" id="{75890578-F582-480A-BC88-032D073C7C5F}"/>
              </a:ext>
            </a:extLst>
          </p:cNvPr>
          <p:cNvSpPr>
            <a:spLocks noGrp="1"/>
          </p:cNvSpPr>
          <p:nvPr>
            <p:ph idx="1"/>
          </p:nvPr>
        </p:nvSpPr>
        <p:spPr/>
        <p:txBody>
          <a:bodyPr>
            <a:normAutofit/>
          </a:bodyPr>
          <a:lstStyle/>
          <a:p>
            <a:r>
              <a:rPr lang="tr-TR" dirty="0"/>
              <a:t>Dijital dönüşüm, bilgi ve iletişim teknolojilerinin sunduğu imkânları kullanarak, değişen toplumsal ihtiyaçlar doğrultusunda, insan, iş süreçleri ve teknoloji unsurlarını bir araya getiren bütüncül bir yaklaşımın adıdır.</a:t>
            </a:r>
          </a:p>
          <a:p>
            <a:r>
              <a:rPr lang="tr-TR" dirty="0"/>
              <a:t> Ülkemizde </a:t>
            </a:r>
            <a:r>
              <a:rPr lang="tr-TR" dirty="0">
                <a:solidFill>
                  <a:srgbClr val="00B0F0"/>
                </a:solidFill>
              </a:rPr>
              <a:t>e-Devlet</a:t>
            </a:r>
            <a:r>
              <a:rPr lang="tr-TR" dirty="0"/>
              <a:t> olarak adlandırılan sistem, bu dönüşümün güzel bir örneğidir.</a:t>
            </a:r>
          </a:p>
          <a:p>
            <a:r>
              <a:rPr lang="tr-TR" dirty="0"/>
              <a:t>Bu kapsamda, </a:t>
            </a:r>
            <a:r>
              <a:rPr lang="tr-TR" dirty="0">
                <a:solidFill>
                  <a:srgbClr val="FF0000"/>
                </a:solidFill>
              </a:rPr>
              <a:t>güncel problemlere çözümler sunan, hayatı kolaylaştıran, bürokrasiyi azaltan, zaman, enerji ve paranın verimli kullanımını sağlayan, uygulandığı alana olumlu katkı sağlayacak dijital dönüşüm örneği projeler</a:t>
            </a:r>
            <a:r>
              <a:rPr lang="tr-TR" dirty="0"/>
              <a:t> sunulabilir.</a:t>
            </a:r>
          </a:p>
        </p:txBody>
      </p:sp>
    </p:spTree>
    <p:extLst>
      <p:ext uri="{BB962C8B-B14F-4D97-AF65-F5344CB8AC3E}">
        <p14:creationId xmlns:p14="http://schemas.microsoft.com/office/powerpoint/2010/main" val="52211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ğal afetler ile ilgili görsel sonucu&quot;">
            <a:extLst>
              <a:ext uri="{FF2B5EF4-FFF2-40B4-BE49-F238E27FC236}">
                <a16:creationId xmlns:a16="http://schemas.microsoft.com/office/drawing/2014/main" id="{E698C7EE-6429-4AE2-BAFB-35F24415B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779" y="365125"/>
            <a:ext cx="2972021" cy="1677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98B1A365-0959-4916-AB04-CBA423818DBF}"/>
              </a:ext>
            </a:extLst>
          </p:cNvPr>
          <p:cNvSpPr>
            <a:spLocks noGrp="1"/>
          </p:cNvSpPr>
          <p:nvPr>
            <p:ph type="title"/>
          </p:nvPr>
        </p:nvSpPr>
        <p:spPr/>
        <p:txBody>
          <a:bodyPr/>
          <a:lstStyle/>
          <a:p>
            <a:r>
              <a:rPr lang="tr-TR" dirty="0"/>
              <a:t>9-Doğal Afetler ve Afet Yönetimi</a:t>
            </a:r>
          </a:p>
        </p:txBody>
      </p:sp>
      <p:sp>
        <p:nvSpPr>
          <p:cNvPr id="3" name="İçerik Yer Tutucusu 2">
            <a:extLst>
              <a:ext uri="{FF2B5EF4-FFF2-40B4-BE49-F238E27FC236}">
                <a16:creationId xmlns:a16="http://schemas.microsoft.com/office/drawing/2014/main" id="{7A21A087-CAF6-4E76-9BF8-8E4EB066F259}"/>
              </a:ext>
            </a:extLst>
          </p:cNvPr>
          <p:cNvSpPr>
            <a:spLocks noGrp="1"/>
          </p:cNvSpPr>
          <p:nvPr>
            <p:ph idx="1"/>
          </p:nvPr>
        </p:nvSpPr>
        <p:spPr/>
        <p:txBody>
          <a:bodyPr>
            <a:normAutofit fontScale="92500"/>
          </a:bodyPr>
          <a:lstStyle/>
          <a:p>
            <a:r>
              <a:rPr lang="tr-TR" dirty="0"/>
              <a:t>Doğal afetler, deprem, sel, toprak kayması (heyelan), çığ, fırtına, hortum, volkan, yangın gibi ani oluşan ve erozyon ve çölleşme, kuraklık, küresel ısınma ve iklim değişikliği, kıtlık, açlık, şiddetli soğuklar gibi uzun sürede oluşan doğa olayları olarak tanımlanır. </a:t>
            </a:r>
          </a:p>
          <a:p>
            <a:r>
              <a:rPr lang="tr-TR" dirty="0">
                <a:solidFill>
                  <a:srgbClr val="FF0000"/>
                </a:solidFill>
              </a:rPr>
              <a:t>Yaşanabilecek doğal afetlerin önceden tahminine, doğal afetler hakkında bilgilendirme yapmaya, doğal afetler konusunda uyarılar oluşturmaya, yaşanabilecek bir afet durumunda gerekli makamlara ve kurtarma birimlerine otomatik olarak bildirim yapabilecek sistemlerin oluşturulmasına yönelik projeler</a:t>
            </a:r>
            <a:r>
              <a:rPr lang="tr-TR" dirty="0"/>
              <a:t> geliştirilebilir. </a:t>
            </a:r>
          </a:p>
          <a:p>
            <a:r>
              <a:rPr lang="tr-TR" dirty="0">
                <a:solidFill>
                  <a:srgbClr val="FF0000"/>
                </a:solidFill>
              </a:rPr>
              <a:t>İnsanların doğal afetler konusunda bilinçlendirilmesine ve doğal afetlerin önlenmesi, zararlarının azaltılmasına yönelik projeler</a:t>
            </a:r>
            <a:r>
              <a:rPr lang="tr-TR" dirty="0"/>
              <a:t> sunulabilir.</a:t>
            </a:r>
          </a:p>
        </p:txBody>
      </p:sp>
    </p:spTree>
    <p:extLst>
      <p:ext uri="{BB962C8B-B14F-4D97-AF65-F5344CB8AC3E}">
        <p14:creationId xmlns:p14="http://schemas.microsoft.com/office/powerpoint/2010/main" val="3384631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osistemde surdurulebilirlik">
            <a:extLst>
              <a:ext uri="{FF2B5EF4-FFF2-40B4-BE49-F238E27FC236}">
                <a16:creationId xmlns:a16="http://schemas.microsoft.com/office/drawing/2014/main" id="{FA4B0307-893A-4D93-BF8A-1DA816F94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8848" y="170344"/>
            <a:ext cx="2284952" cy="1715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6DADAA6E-048D-4B7C-B0CF-06D2C44984BA}"/>
              </a:ext>
            </a:extLst>
          </p:cNvPr>
          <p:cNvSpPr>
            <a:spLocks noGrp="1"/>
          </p:cNvSpPr>
          <p:nvPr>
            <p:ph type="title"/>
          </p:nvPr>
        </p:nvSpPr>
        <p:spPr/>
        <p:txBody>
          <a:bodyPr/>
          <a:lstStyle/>
          <a:p>
            <a:r>
              <a:rPr lang="tr-TR" dirty="0"/>
              <a:t>10-Ekolojik Denge</a:t>
            </a:r>
          </a:p>
        </p:txBody>
      </p:sp>
      <p:sp>
        <p:nvSpPr>
          <p:cNvPr id="3" name="İçerik Yer Tutucusu 2">
            <a:extLst>
              <a:ext uri="{FF2B5EF4-FFF2-40B4-BE49-F238E27FC236}">
                <a16:creationId xmlns:a16="http://schemas.microsoft.com/office/drawing/2014/main" id="{277E5CDD-0D76-4102-9C01-7A019B9FC7CF}"/>
              </a:ext>
            </a:extLst>
          </p:cNvPr>
          <p:cNvSpPr>
            <a:spLocks noGrp="1"/>
          </p:cNvSpPr>
          <p:nvPr>
            <p:ph idx="1"/>
          </p:nvPr>
        </p:nvSpPr>
        <p:spPr/>
        <p:txBody>
          <a:bodyPr>
            <a:normAutofit/>
          </a:bodyPr>
          <a:lstStyle/>
          <a:p>
            <a:r>
              <a:rPr lang="tr-TR" dirty="0"/>
              <a:t>Ekosistemde </a:t>
            </a:r>
            <a:r>
              <a:rPr lang="tr-TR" dirty="0">
                <a:solidFill>
                  <a:srgbClr val="FF0000"/>
                </a:solidFill>
              </a:rPr>
              <a:t>madde ve enerji akışları, besin piramitleri, canlı ve cansız bileşenler arasındaki ilişkiler, ekolojik dengeyi bozan faktörler, iklim değişikliğinin etkileri, güncel çevre sorunları, sebepleri, olası sonuçları ve problemlerin çözümüne yönelik projeler</a:t>
            </a:r>
            <a:r>
              <a:rPr lang="tr-TR" dirty="0"/>
              <a:t> yapılabilir. </a:t>
            </a:r>
          </a:p>
          <a:p>
            <a:r>
              <a:rPr lang="tr-TR" dirty="0"/>
              <a:t>Genetik, tür ve ekosistem çeşitliliğinin nispeten istikrarlı kaldığı; doğal süreçteki kademeli değişikliklere tabi; belli bir coğrafik alanda birlikte yaşayan canlı popülasyonların oluşturduğu topluluk içindeki dinamik denge durumunun korunmasına yönelik projeler sunulabilir.</a:t>
            </a:r>
          </a:p>
        </p:txBody>
      </p:sp>
    </p:spTree>
    <p:extLst>
      <p:ext uri="{BB962C8B-B14F-4D97-AF65-F5344CB8AC3E}">
        <p14:creationId xmlns:p14="http://schemas.microsoft.com/office/powerpoint/2010/main" val="4037304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nansal okuryazarlık ile ilgili görsel sonucu&quot;">
            <a:extLst>
              <a:ext uri="{FF2B5EF4-FFF2-40B4-BE49-F238E27FC236}">
                <a16:creationId xmlns:a16="http://schemas.microsoft.com/office/drawing/2014/main" id="{18DA3A6E-7D40-467E-8869-ECB79650D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763" y="365125"/>
            <a:ext cx="2409555" cy="1606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84A01C50-164A-42AA-9513-762CC18D063C}"/>
              </a:ext>
            </a:extLst>
          </p:cNvPr>
          <p:cNvSpPr>
            <a:spLocks noGrp="1"/>
          </p:cNvSpPr>
          <p:nvPr>
            <p:ph type="title"/>
          </p:nvPr>
        </p:nvSpPr>
        <p:spPr/>
        <p:txBody>
          <a:bodyPr/>
          <a:lstStyle/>
          <a:p>
            <a:r>
              <a:rPr lang="tr-TR" dirty="0"/>
              <a:t>11-Finansal Okuryazarlık</a:t>
            </a:r>
          </a:p>
        </p:txBody>
      </p:sp>
      <p:sp>
        <p:nvSpPr>
          <p:cNvPr id="3" name="İçerik Yer Tutucusu 2">
            <a:extLst>
              <a:ext uri="{FF2B5EF4-FFF2-40B4-BE49-F238E27FC236}">
                <a16:creationId xmlns:a16="http://schemas.microsoft.com/office/drawing/2014/main" id="{1F6C18A3-FB80-4C10-808C-885D10E9C1A2}"/>
              </a:ext>
            </a:extLst>
          </p:cNvPr>
          <p:cNvSpPr>
            <a:spLocks noGrp="1"/>
          </p:cNvSpPr>
          <p:nvPr>
            <p:ph idx="1"/>
          </p:nvPr>
        </p:nvSpPr>
        <p:spPr/>
        <p:txBody>
          <a:bodyPr>
            <a:normAutofit/>
          </a:bodyPr>
          <a:lstStyle/>
          <a:p>
            <a:r>
              <a:rPr lang="tr-TR" dirty="0"/>
              <a:t>Toplumun </a:t>
            </a:r>
            <a:r>
              <a:rPr lang="tr-TR" dirty="0">
                <a:solidFill>
                  <a:srgbClr val="FF0000"/>
                </a:solidFill>
              </a:rPr>
              <a:t>finansal okuryazarlık düzeyinin artırılmasına yönelik olarak, yukarıda belirtilen hususlar çerçevesinde, finansal kavramların, piyasaların ve ürünlerin tanıtımı; ekonomik ve finansal verilerin temel düzeyde analizi; birey ve aile bütçesinin yönetimi; kişisel birikimlerin/tasarrufların değerlendirilmesi konularında bilinçlenme ve farkındalık oluşturmaya yönelik projeler</a:t>
            </a:r>
            <a:r>
              <a:rPr lang="tr-TR" dirty="0"/>
              <a:t> geliştirilebilir. </a:t>
            </a:r>
          </a:p>
          <a:p>
            <a:r>
              <a:rPr lang="tr-TR" dirty="0"/>
              <a:t>Bireyin daha etkin finansal kararlar alması için sahip olması gereken </a:t>
            </a:r>
            <a:r>
              <a:rPr lang="tr-TR" dirty="0">
                <a:solidFill>
                  <a:srgbClr val="FF0000"/>
                </a:solidFill>
              </a:rPr>
              <a:t>finansal bilgi ve yeteneklerini geliştirmeye yönelik projeler</a:t>
            </a:r>
            <a:r>
              <a:rPr lang="tr-TR" dirty="0"/>
              <a:t> sunulabilir.</a:t>
            </a:r>
          </a:p>
        </p:txBody>
      </p:sp>
    </p:spTree>
    <p:extLst>
      <p:ext uri="{BB962C8B-B14F-4D97-AF65-F5344CB8AC3E}">
        <p14:creationId xmlns:p14="http://schemas.microsoft.com/office/powerpoint/2010/main" val="469929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yilebilir teknoloji ile ilgili görsel sonucu">
            <a:extLst>
              <a:ext uri="{FF2B5EF4-FFF2-40B4-BE49-F238E27FC236}">
                <a16:creationId xmlns:a16="http://schemas.microsoft.com/office/drawing/2014/main" id="{09E1D027-3F3E-445F-A119-E65504F27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555" y="150448"/>
            <a:ext cx="3007245" cy="1692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89F19C08-F3D2-4C72-933E-9AD9978B2A8B}"/>
              </a:ext>
            </a:extLst>
          </p:cNvPr>
          <p:cNvSpPr>
            <a:spLocks noGrp="1"/>
          </p:cNvSpPr>
          <p:nvPr>
            <p:ph type="title"/>
          </p:nvPr>
        </p:nvSpPr>
        <p:spPr/>
        <p:txBody>
          <a:bodyPr/>
          <a:lstStyle/>
          <a:p>
            <a:r>
              <a:rPr lang="tr-TR" dirty="0"/>
              <a:t>12-Giyilebilir Teknolojiler</a:t>
            </a:r>
          </a:p>
        </p:txBody>
      </p:sp>
      <p:sp>
        <p:nvSpPr>
          <p:cNvPr id="3" name="İçerik Yer Tutucusu 2">
            <a:extLst>
              <a:ext uri="{FF2B5EF4-FFF2-40B4-BE49-F238E27FC236}">
                <a16:creationId xmlns:a16="http://schemas.microsoft.com/office/drawing/2014/main" id="{7FAB2380-5B2F-43D5-8EC8-4F48512DF089}"/>
              </a:ext>
            </a:extLst>
          </p:cNvPr>
          <p:cNvSpPr>
            <a:spLocks noGrp="1"/>
          </p:cNvSpPr>
          <p:nvPr>
            <p:ph idx="1"/>
          </p:nvPr>
        </p:nvSpPr>
        <p:spPr/>
        <p:txBody>
          <a:bodyPr>
            <a:normAutofit/>
          </a:bodyPr>
          <a:lstStyle/>
          <a:p>
            <a:r>
              <a:rPr lang="tr-TR" dirty="0"/>
              <a:t>Giyilebilir teknoloji, aksesuar ya da giysinin bir parçası olarak giyilen fiziksel, kimyasal büyüklükleri ve değişimleri algılama kapasitesine sahip akıllı elektronik cihazlardır. </a:t>
            </a:r>
          </a:p>
          <a:p>
            <a:r>
              <a:rPr lang="tr-TR" dirty="0"/>
              <a:t>Günümüzde kullanılan hareket takip ekipmanları, giysiye yerleştirilmiş </a:t>
            </a:r>
            <a:r>
              <a:rPr lang="tr-TR" dirty="0">
                <a:solidFill>
                  <a:srgbClr val="00B0F0"/>
                </a:solidFill>
              </a:rPr>
              <a:t>şeker, nabız ve kalp ritmi takip sistemleri ile akıllı saatler ve akıllı gözlükler</a:t>
            </a:r>
            <a:r>
              <a:rPr lang="tr-TR" dirty="0"/>
              <a:t> bu tür teknolojiye örnek olarak verilebilir. </a:t>
            </a:r>
          </a:p>
          <a:p>
            <a:r>
              <a:rPr lang="tr-TR" dirty="0">
                <a:solidFill>
                  <a:srgbClr val="FF0000"/>
                </a:solidFill>
              </a:rPr>
              <a:t>Kullanıcıların istek ve ihtiyaçlarına göre özelleştirilebilen, vücuda, giysilere, veya insanların üzerlerinde taşıdıkları herhangi bir materyale entegre edilebilen, fiziksel ya da kimyasal büyüklükleri algılayan, ağa bağlı cihazların tasarım ve kullanımına yönelik projeler</a:t>
            </a:r>
            <a:r>
              <a:rPr lang="tr-TR" dirty="0"/>
              <a:t> sunulabilir. </a:t>
            </a:r>
          </a:p>
        </p:txBody>
      </p:sp>
    </p:spTree>
    <p:extLst>
      <p:ext uri="{BB962C8B-B14F-4D97-AF65-F5344CB8AC3E}">
        <p14:creationId xmlns:p14="http://schemas.microsoft.com/office/powerpoint/2010/main" val="2215333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öç ile ilgili görsel sonucu&quot;">
            <a:extLst>
              <a:ext uri="{FF2B5EF4-FFF2-40B4-BE49-F238E27FC236}">
                <a16:creationId xmlns:a16="http://schemas.microsoft.com/office/drawing/2014/main" id="{EF3A8D7A-EC20-418C-B50A-DC99BD6DB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942" y="168182"/>
            <a:ext cx="3061858" cy="17194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CA19DDC5-0FEA-4860-B69E-501D2CF90CD7}"/>
              </a:ext>
            </a:extLst>
          </p:cNvPr>
          <p:cNvSpPr>
            <a:spLocks noGrp="1"/>
          </p:cNvSpPr>
          <p:nvPr>
            <p:ph type="title"/>
          </p:nvPr>
        </p:nvSpPr>
        <p:spPr/>
        <p:txBody>
          <a:bodyPr/>
          <a:lstStyle/>
          <a:p>
            <a:r>
              <a:rPr lang="tr-TR" dirty="0"/>
              <a:t>13-Göç ve Uyum</a:t>
            </a:r>
          </a:p>
        </p:txBody>
      </p:sp>
      <p:sp>
        <p:nvSpPr>
          <p:cNvPr id="3" name="İçerik Yer Tutucusu 2">
            <a:extLst>
              <a:ext uri="{FF2B5EF4-FFF2-40B4-BE49-F238E27FC236}">
                <a16:creationId xmlns:a16="http://schemas.microsoft.com/office/drawing/2014/main" id="{E2C80CB3-E844-40B8-9936-2D89983ACD81}"/>
              </a:ext>
            </a:extLst>
          </p:cNvPr>
          <p:cNvSpPr>
            <a:spLocks noGrp="1"/>
          </p:cNvSpPr>
          <p:nvPr>
            <p:ph idx="1"/>
          </p:nvPr>
        </p:nvSpPr>
        <p:spPr/>
        <p:txBody>
          <a:bodyPr>
            <a:normAutofit/>
          </a:bodyPr>
          <a:lstStyle/>
          <a:p>
            <a:r>
              <a:rPr lang="tr-TR" dirty="0">
                <a:solidFill>
                  <a:srgbClr val="FF0000"/>
                </a:solidFill>
              </a:rPr>
              <a:t>Göçmenler ile yerli topluluklar arasında karşılıklı bir kültür alışverişine dayalı olan uyum sürecinin ne şekilde gerçekleştiğini tanıtan, teklif eden ve farkındalık oluşturan projeler</a:t>
            </a:r>
            <a:r>
              <a:rPr lang="tr-TR" dirty="0"/>
              <a:t> yapılabilir. </a:t>
            </a:r>
          </a:p>
          <a:p>
            <a:endParaRPr lang="tr-TR" dirty="0"/>
          </a:p>
          <a:p>
            <a:r>
              <a:rPr lang="tr-TR" dirty="0">
                <a:solidFill>
                  <a:srgbClr val="FF0000"/>
                </a:solidFill>
              </a:rPr>
              <a:t>Ekonomik, toplumsal, siyasi sebeplerle bireylerin veya toplulukların bir ülkeden başka bir ülkeye, bir yerleşim yerinden başka bir yerleşim yerine gitme ve yeni ortamlara adapte olma sürecinin desteklenmesine yönelik projeler </a:t>
            </a:r>
            <a:r>
              <a:rPr lang="tr-TR" dirty="0"/>
              <a:t>sunulabilir. </a:t>
            </a:r>
          </a:p>
        </p:txBody>
      </p:sp>
    </p:spTree>
    <p:extLst>
      <p:ext uri="{BB962C8B-B14F-4D97-AF65-F5344CB8AC3E}">
        <p14:creationId xmlns:p14="http://schemas.microsoft.com/office/powerpoint/2010/main" val="2633657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örsel sanatlar ile ilgili görsel sonucu&quot;">
            <a:extLst>
              <a:ext uri="{FF2B5EF4-FFF2-40B4-BE49-F238E27FC236}">
                <a16:creationId xmlns:a16="http://schemas.microsoft.com/office/drawing/2014/main" id="{01E859E4-EDF9-475F-8581-90FDE0EE4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634" y="0"/>
            <a:ext cx="2865166" cy="2148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FF932802-080D-4666-88E1-5B419309AE38}"/>
              </a:ext>
            </a:extLst>
          </p:cNvPr>
          <p:cNvSpPr>
            <a:spLocks noGrp="1"/>
          </p:cNvSpPr>
          <p:nvPr>
            <p:ph type="title"/>
          </p:nvPr>
        </p:nvSpPr>
        <p:spPr/>
        <p:txBody>
          <a:bodyPr/>
          <a:lstStyle/>
          <a:p>
            <a:r>
              <a:rPr lang="tr-TR" dirty="0"/>
              <a:t>14-Görsel ve İşitsel Sanatlar</a:t>
            </a:r>
          </a:p>
        </p:txBody>
      </p:sp>
      <p:sp>
        <p:nvSpPr>
          <p:cNvPr id="3" name="İçerik Yer Tutucusu 2">
            <a:extLst>
              <a:ext uri="{FF2B5EF4-FFF2-40B4-BE49-F238E27FC236}">
                <a16:creationId xmlns:a16="http://schemas.microsoft.com/office/drawing/2014/main" id="{CB8DD137-993A-440D-9C3C-AAA91DE2F964}"/>
              </a:ext>
            </a:extLst>
          </p:cNvPr>
          <p:cNvSpPr>
            <a:spLocks noGrp="1"/>
          </p:cNvSpPr>
          <p:nvPr>
            <p:ph idx="1"/>
          </p:nvPr>
        </p:nvSpPr>
        <p:spPr/>
        <p:txBody>
          <a:bodyPr>
            <a:normAutofit/>
          </a:bodyPr>
          <a:lstStyle/>
          <a:p>
            <a:r>
              <a:rPr lang="tr-TR" dirty="0"/>
              <a:t>Görsel sanatlar alanında </a:t>
            </a:r>
            <a:r>
              <a:rPr lang="tr-TR" dirty="0">
                <a:solidFill>
                  <a:srgbClr val="FF0000"/>
                </a:solidFill>
              </a:rPr>
              <a:t>heykel, mimari, kabartma vb. eğitim alanlarında ilgili dalları geliştirecek, farkındalığı arttıracak, ilgili alanların icrasına katkıda bulunabilecek yeni geliştirmeler ile işitsel sanatlar alanında kullanılacak enstrümanlar, bu enstrümanların kullanımı ve öğretimini kolaylaştıracak çalışmalar ve yaygınlaştırmayı arttırabilecek yeni projeler</a:t>
            </a:r>
            <a:r>
              <a:rPr lang="tr-TR" dirty="0"/>
              <a:t> geliştirilebilir. </a:t>
            </a:r>
          </a:p>
          <a:p>
            <a:endParaRPr lang="tr-TR" dirty="0"/>
          </a:p>
          <a:p>
            <a:r>
              <a:rPr lang="tr-TR" dirty="0">
                <a:solidFill>
                  <a:srgbClr val="FF0000"/>
                </a:solidFill>
              </a:rPr>
              <a:t>Hem görsel hem de işitsel duyulara hitap eden sanatları içeren projeler</a:t>
            </a:r>
            <a:r>
              <a:rPr lang="tr-TR" dirty="0"/>
              <a:t> sunulabilir.</a:t>
            </a:r>
          </a:p>
        </p:txBody>
      </p:sp>
    </p:spTree>
    <p:extLst>
      <p:ext uri="{BB962C8B-B14F-4D97-AF65-F5344CB8AC3E}">
        <p14:creationId xmlns:p14="http://schemas.microsoft.com/office/powerpoint/2010/main" val="2293658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CB90CF1-B470-4EB6-B163-87D6C6AFE7E3}"/>
              </a:ext>
            </a:extLst>
          </p:cNvPr>
          <p:cNvPicPr>
            <a:picLocks noChangeAspect="1"/>
          </p:cNvPicPr>
          <p:nvPr/>
        </p:nvPicPr>
        <p:blipFill>
          <a:blip r:embed="rId2"/>
          <a:stretch>
            <a:fillRect/>
          </a:stretch>
        </p:blipFill>
        <p:spPr>
          <a:xfrm>
            <a:off x="9038980" y="365125"/>
            <a:ext cx="2314820" cy="1469073"/>
          </a:xfrm>
          <a:prstGeom prst="rect">
            <a:avLst/>
          </a:prstGeom>
          <a:ln>
            <a:noFill/>
          </a:ln>
          <a:effectLst>
            <a:softEdge rad="112500"/>
          </a:effectLst>
        </p:spPr>
      </p:pic>
      <p:sp>
        <p:nvSpPr>
          <p:cNvPr id="2" name="Unvan 1">
            <a:extLst>
              <a:ext uri="{FF2B5EF4-FFF2-40B4-BE49-F238E27FC236}">
                <a16:creationId xmlns:a16="http://schemas.microsoft.com/office/drawing/2014/main" id="{FADB7417-1D7B-4949-BD31-5D1F0DFC4BB6}"/>
              </a:ext>
            </a:extLst>
          </p:cNvPr>
          <p:cNvSpPr>
            <a:spLocks noGrp="1"/>
          </p:cNvSpPr>
          <p:nvPr>
            <p:ph type="title"/>
          </p:nvPr>
        </p:nvSpPr>
        <p:spPr/>
        <p:txBody>
          <a:bodyPr/>
          <a:lstStyle/>
          <a:p>
            <a:r>
              <a:rPr lang="tr-TR" dirty="0"/>
              <a:t>15-Havacılık ve Uzay </a:t>
            </a:r>
          </a:p>
        </p:txBody>
      </p:sp>
      <p:sp>
        <p:nvSpPr>
          <p:cNvPr id="3" name="İçerik Yer Tutucusu 2">
            <a:extLst>
              <a:ext uri="{FF2B5EF4-FFF2-40B4-BE49-F238E27FC236}">
                <a16:creationId xmlns:a16="http://schemas.microsoft.com/office/drawing/2014/main" id="{16C083FD-0703-4950-B0A4-1A5F5AA764DF}"/>
              </a:ext>
            </a:extLst>
          </p:cNvPr>
          <p:cNvSpPr>
            <a:spLocks noGrp="1"/>
          </p:cNvSpPr>
          <p:nvPr>
            <p:ph idx="1"/>
          </p:nvPr>
        </p:nvSpPr>
        <p:spPr/>
        <p:txBody>
          <a:bodyPr/>
          <a:lstStyle/>
          <a:p>
            <a:r>
              <a:rPr lang="tr-TR" dirty="0"/>
              <a:t>Günümüzde sıklıkla işittiğimiz insansız hava araçları </a:t>
            </a:r>
            <a:r>
              <a:rPr lang="tr-TR" dirty="0">
                <a:solidFill>
                  <a:srgbClr val="00B0F0"/>
                </a:solidFill>
              </a:rPr>
              <a:t>(İHA)</a:t>
            </a:r>
            <a:r>
              <a:rPr lang="tr-TR" dirty="0"/>
              <a:t>, silahlı insansız hava araçları </a:t>
            </a:r>
            <a:r>
              <a:rPr lang="tr-TR" dirty="0">
                <a:solidFill>
                  <a:srgbClr val="00B0F0"/>
                </a:solidFill>
              </a:rPr>
              <a:t>(SİHA)</a:t>
            </a:r>
            <a:r>
              <a:rPr lang="tr-TR" dirty="0"/>
              <a:t>, sürü veya tekil </a:t>
            </a:r>
            <a:r>
              <a:rPr lang="tr-TR" dirty="0" err="1">
                <a:solidFill>
                  <a:srgbClr val="00B0F0"/>
                </a:solidFill>
              </a:rPr>
              <a:t>drone</a:t>
            </a:r>
            <a:r>
              <a:rPr lang="tr-TR" dirty="0" err="1"/>
              <a:t>lar</a:t>
            </a:r>
            <a:r>
              <a:rPr lang="tr-TR" dirty="0"/>
              <a:t>, </a:t>
            </a:r>
            <a:r>
              <a:rPr lang="tr-TR" dirty="0">
                <a:solidFill>
                  <a:srgbClr val="00B0F0"/>
                </a:solidFill>
              </a:rPr>
              <a:t>uydular</a:t>
            </a:r>
            <a:r>
              <a:rPr lang="tr-TR" dirty="0"/>
              <a:t> ve </a:t>
            </a:r>
            <a:r>
              <a:rPr lang="tr-TR" dirty="0">
                <a:solidFill>
                  <a:srgbClr val="00B0F0"/>
                </a:solidFill>
              </a:rPr>
              <a:t>minik uydular</a:t>
            </a:r>
            <a:r>
              <a:rPr lang="tr-TR" dirty="0"/>
              <a:t>, bu alana ait uygulamalardan ortaya çıkmış ürünlerdir. </a:t>
            </a:r>
          </a:p>
          <a:p>
            <a:endParaRPr lang="tr-TR" dirty="0"/>
          </a:p>
          <a:p>
            <a:r>
              <a:rPr lang="tr-TR" dirty="0"/>
              <a:t>Bu alanda, </a:t>
            </a:r>
            <a:r>
              <a:rPr lang="tr-TR" dirty="0">
                <a:solidFill>
                  <a:srgbClr val="FF0000"/>
                </a:solidFill>
              </a:rPr>
              <a:t>hava ve uzayla etkileşen araç ve ürünlerin tasarlandığı, var olanların güncel problemlere çözümler getirecek şekilde uyarlanıp uygulandığı ve geliştirildiği çalışmaları içeren projeler</a:t>
            </a:r>
            <a:r>
              <a:rPr lang="tr-TR" dirty="0"/>
              <a:t> sunulabilir. </a:t>
            </a:r>
          </a:p>
        </p:txBody>
      </p:sp>
    </p:spTree>
    <p:extLst>
      <p:ext uri="{BB962C8B-B14F-4D97-AF65-F5344CB8AC3E}">
        <p14:creationId xmlns:p14="http://schemas.microsoft.com/office/powerpoint/2010/main" val="294967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9DEFC1-4AEA-4B3E-A7FA-63391E21B1E2}"/>
              </a:ext>
            </a:extLst>
          </p:cNvPr>
          <p:cNvSpPr>
            <a:spLocks noGrp="1"/>
          </p:cNvSpPr>
          <p:nvPr>
            <p:ph type="title"/>
          </p:nvPr>
        </p:nvSpPr>
        <p:spPr/>
        <p:txBody>
          <a:bodyPr/>
          <a:lstStyle/>
          <a:p>
            <a:pPr algn="ctr"/>
            <a:r>
              <a:rPr lang="tr-TR" dirty="0"/>
              <a:t>DESTEK MİKTARI VE KAPSAMI</a:t>
            </a:r>
            <a:br>
              <a:rPr lang="tr-TR" dirty="0"/>
            </a:br>
            <a:endParaRPr lang="tr-TR" dirty="0"/>
          </a:p>
        </p:txBody>
      </p:sp>
      <p:sp>
        <p:nvSpPr>
          <p:cNvPr id="3" name="İçerik Yer Tutucusu 2">
            <a:extLst>
              <a:ext uri="{FF2B5EF4-FFF2-40B4-BE49-F238E27FC236}">
                <a16:creationId xmlns:a16="http://schemas.microsoft.com/office/drawing/2014/main" id="{34988909-4141-493A-ACDD-DFDA2F939636}"/>
              </a:ext>
            </a:extLst>
          </p:cNvPr>
          <p:cNvSpPr>
            <a:spLocks noGrp="1"/>
          </p:cNvSpPr>
          <p:nvPr>
            <p:ph idx="1"/>
          </p:nvPr>
        </p:nvSpPr>
        <p:spPr>
          <a:xfrm>
            <a:off x="719211" y="1910031"/>
            <a:ext cx="10753578" cy="4351338"/>
          </a:xfrm>
        </p:spPr>
        <p:txBody>
          <a:bodyPr>
            <a:normAutofit fontScale="92500"/>
          </a:bodyPr>
          <a:lstStyle/>
          <a:p>
            <a:pPr algn="just"/>
            <a:r>
              <a:rPr lang="tr-TR" dirty="0"/>
              <a:t>Bilim Fuarı Toplam Destek Miktarı</a:t>
            </a:r>
          </a:p>
          <a:p>
            <a:pPr marL="0" indent="0">
              <a:buNone/>
            </a:pPr>
            <a:r>
              <a:rPr lang="tr-TR" dirty="0">
                <a:solidFill>
                  <a:srgbClr val="FF0000"/>
                </a:solidFill>
              </a:rPr>
              <a:t>Bilim Fuarı Hazırlık Desteği (2.000 TL) + (Sergilenecek Alt Proje Sayısı x 200 TL)</a:t>
            </a:r>
          </a:p>
          <a:p>
            <a:pPr algn="just"/>
            <a:r>
              <a:rPr lang="tr-TR" dirty="0"/>
              <a:t>Bilim Fuarının etkin bir şekilde gerçekleştirilmesi için gerekli sarf malzeme alımları(kırtasiye, laboratuvar/deney malzemeleri, etkinlik materyalleri vb.), alt proje kapsamında gerekli olan makine-teçhizat alımları, hizmet alımları (robot projeleri için 6 8. BİLİM FUARLARI DESTEKLEME PROGRAMI ÇAĞRI METNİ eğitim hizmet alımı vb.), bakım-onarım giderleri ve alt projelerin ihtiyaçları doğrultusunda yapılan diğer zaruri alımlar destek kapsamında kabul edilir. Bilgisayar, yazıcı, projeksiyon cihazı alımı gibi genel amaçlar için yapılan harcamalar kabul edilmez. </a:t>
            </a:r>
          </a:p>
        </p:txBody>
      </p:sp>
    </p:spTree>
    <p:extLst>
      <p:ext uri="{BB962C8B-B14F-4D97-AF65-F5344CB8AC3E}">
        <p14:creationId xmlns:p14="http://schemas.microsoft.com/office/powerpoint/2010/main" val="2096496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an hakları ile ilgili görsel sonucu&quot;">
            <a:extLst>
              <a:ext uri="{FF2B5EF4-FFF2-40B4-BE49-F238E27FC236}">
                <a16:creationId xmlns:a16="http://schemas.microsoft.com/office/drawing/2014/main" id="{4B282FF2-6276-4178-83CA-DE29AF118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358" y="365125"/>
            <a:ext cx="2532275" cy="1704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124D4B28-3B50-44F6-9F47-C7634ED7F812}"/>
              </a:ext>
            </a:extLst>
          </p:cNvPr>
          <p:cNvSpPr>
            <a:spLocks noGrp="1"/>
          </p:cNvSpPr>
          <p:nvPr>
            <p:ph type="title"/>
          </p:nvPr>
        </p:nvSpPr>
        <p:spPr/>
        <p:txBody>
          <a:bodyPr/>
          <a:lstStyle/>
          <a:p>
            <a:r>
              <a:rPr lang="tr-TR" dirty="0"/>
              <a:t>16-İnsan Hakları ve Demokrasi</a:t>
            </a:r>
          </a:p>
        </p:txBody>
      </p:sp>
      <p:sp>
        <p:nvSpPr>
          <p:cNvPr id="3" name="İçerik Yer Tutucusu 2">
            <a:extLst>
              <a:ext uri="{FF2B5EF4-FFF2-40B4-BE49-F238E27FC236}">
                <a16:creationId xmlns:a16="http://schemas.microsoft.com/office/drawing/2014/main" id="{7C9F38CA-25BA-4CDF-A6FA-62F8B8CD6E47}"/>
              </a:ext>
            </a:extLst>
          </p:cNvPr>
          <p:cNvSpPr>
            <a:spLocks noGrp="1"/>
          </p:cNvSpPr>
          <p:nvPr>
            <p:ph idx="1"/>
          </p:nvPr>
        </p:nvSpPr>
        <p:spPr/>
        <p:txBody>
          <a:bodyPr/>
          <a:lstStyle/>
          <a:p>
            <a:r>
              <a:rPr lang="tr-TR" dirty="0"/>
              <a:t>Bu çağrı kapsamında</a:t>
            </a:r>
            <a:r>
              <a:rPr lang="tr-TR" dirty="0">
                <a:solidFill>
                  <a:srgbClr val="FF0000"/>
                </a:solidFill>
              </a:rPr>
              <a:t>, insan hakları ile demokrasi arasındaki ilişkiye dair farkındalığın artırılması, güçlendirilmesi ve ilerletilmesine yönelik projeler</a:t>
            </a:r>
            <a:r>
              <a:rPr lang="tr-TR" dirty="0"/>
              <a:t> yapılabilir. </a:t>
            </a:r>
          </a:p>
          <a:p>
            <a:endParaRPr lang="tr-TR" dirty="0"/>
          </a:p>
          <a:p>
            <a:r>
              <a:rPr lang="tr-TR" dirty="0">
                <a:solidFill>
                  <a:srgbClr val="FF0000"/>
                </a:solidFill>
              </a:rPr>
              <a:t>Toplumda insan hakları ve demokrasi bilincinin geliştirilmesine yönelik projeler</a:t>
            </a:r>
            <a:r>
              <a:rPr lang="tr-TR" dirty="0"/>
              <a:t> sunulabilir.</a:t>
            </a:r>
          </a:p>
        </p:txBody>
      </p:sp>
    </p:spTree>
    <p:extLst>
      <p:ext uri="{BB962C8B-B14F-4D97-AF65-F5344CB8AC3E}">
        <p14:creationId xmlns:p14="http://schemas.microsoft.com/office/powerpoint/2010/main" val="2993886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ültürel miras ile ilgili görsel sonucu&quot;">
            <a:extLst>
              <a:ext uri="{FF2B5EF4-FFF2-40B4-BE49-F238E27FC236}">
                <a16:creationId xmlns:a16="http://schemas.microsoft.com/office/drawing/2014/main" id="{C082514A-E12E-4E89-BEC8-D705DD0B5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594" y="311644"/>
            <a:ext cx="3016128" cy="1508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CE157219-D973-4F77-9A32-0DB2ADE98F4A}"/>
              </a:ext>
            </a:extLst>
          </p:cNvPr>
          <p:cNvSpPr>
            <a:spLocks noGrp="1"/>
          </p:cNvSpPr>
          <p:nvPr>
            <p:ph type="title"/>
          </p:nvPr>
        </p:nvSpPr>
        <p:spPr/>
        <p:txBody>
          <a:bodyPr/>
          <a:lstStyle/>
          <a:p>
            <a:r>
              <a:rPr lang="tr-TR" dirty="0"/>
              <a:t>17-Kültürel Miras</a:t>
            </a:r>
          </a:p>
        </p:txBody>
      </p:sp>
      <p:sp>
        <p:nvSpPr>
          <p:cNvPr id="3" name="İçerik Yer Tutucusu 2">
            <a:extLst>
              <a:ext uri="{FF2B5EF4-FFF2-40B4-BE49-F238E27FC236}">
                <a16:creationId xmlns:a16="http://schemas.microsoft.com/office/drawing/2014/main" id="{AF182287-28C2-4A5A-9D79-0FD199E6F243}"/>
              </a:ext>
            </a:extLst>
          </p:cNvPr>
          <p:cNvSpPr>
            <a:spLocks noGrp="1"/>
          </p:cNvSpPr>
          <p:nvPr>
            <p:ph idx="1"/>
          </p:nvPr>
        </p:nvSpPr>
        <p:spPr/>
        <p:txBody>
          <a:bodyPr>
            <a:normAutofit fontScale="77500" lnSpcReduction="20000"/>
          </a:bodyPr>
          <a:lstStyle/>
          <a:p>
            <a:r>
              <a:rPr lang="tr-TR" dirty="0"/>
              <a:t>Kültürel mirasla ilgili olarak, </a:t>
            </a:r>
            <a:r>
              <a:rPr lang="tr-TR" dirty="0">
                <a:solidFill>
                  <a:srgbClr val="FF0000"/>
                </a:solidFill>
              </a:rPr>
              <a:t>ülkemizin arkeolojik varlıklarının, kültürel miras ve sanat birikiminin tanıtılmasında ve bunların diğer bilim dallarının öğretiminde kullanılması hususunda projeler</a:t>
            </a:r>
            <a:r>
              <a:rPr lang="tr-TR" dirty="0"/>
              <a:t> geliştirilebilir. </a:t>
            </a:r>
          </a:p>
          <a:p>
            <a:r>
              <a:rPr lang="tr-TR" dirty="0"/>
              <a:t>Öğrencilerin, </a:t>
            </a:r>
            <a:r>
              <a:rPr lang="tr-TR" dirty="0">
                <a:solidFill>
                  <a:srgbClr val="00B0F0"/>
                </a:solidFill>
              </a:rPr>
              <a:t>Türkiye’nin kültürel çeşitliliğinin farklı yansımaları olan çeşitli nesneleri araştırmaya, bilhassa kendilerinden önceki nesillerle irtibatlar kurma noktasında yönlendirmeye</a:t>
            </a:r>
            <a:r>
              <a:rPr lang="tr-TR" dirty="0"/>
              <a:t> önem verilmelidir. </a:t>
            </a:r>
          </a:p>
          <a:p>
            <a:r>
              <a:rPr lang="tr-TR" dirty="0"/>
              <a:t>Kültürel mirasımızın </a:t>
            </a:r>
            <a:r>
              <a:rPr lang="tr-TR" dirty="0">
                <a:solidFill>
                  <a:srgbClr val="FF0000"/>
                </a:solidFill>
              </a:rPr>
              <a:t>doğal ve mimari örneklerinin korunmasına, temiz tutulmasına, bunlara karşı </a:t>
            </a:r>
            <a:r>
              <a:rPr lang="tr-TR" dirty="0" err="1">
                <a:solidFill>
                  <a:srgbClr val="FF0000"/>
                </a:solidFill>
              </a:rPr>
              <a:t>vandalizmle</a:t>
            </a:r>
            <a:r>
              <a:rPr lang="tr-TR" dirty="0">
                <a:solidFill>
                  <a:srgbClr val="FF0000"/>
                </a:solidFill>
              </a:rPr>
              <a:t> mücadeleye yönelik teknolojik imkânlardan da faydalanılarak yazılım ve uygulamaların yapılması, çeşitli görsel, kurmaca, sanatsal faaliyetlerde bulunulması ders kapsamında geliştirilebilecek projeler</a:t>
            </a:r>
            <a:r>
              <a:rPr lang="tr-TR" dirty="0"/>
              <a:t> arasındadır. </a:t>
            </a:r>
          </a:p>
          <a:p>
            <a:r>
              <a:rPr lang="tr-TR" dirty="0">
                <a:solidFill>
                  <a:srgbClr val="FF0000"/>
                </a:solidFill>
              </a:rPr>
              <a:t>Türkiye’nin farklı bölgelerindeki kültürel mirası ortaya çıkarmak ve bu ortak mirasın birlikte yaşama kültürünü nasıl güçlendirdiğini anlatabilecek projeler </a:t>
            </a:r>
            <a:r>
              <a:rPr lang="tr-TR" dirty="0"/>
              <a:t>geliştirilebilir. </a:t>
            </a:r>
          </a:p>
          <a:p>
            <a:r>
              <a:rPr lang="tr-TR" dirty="0"/>
              <a:t>Daha önceki kuşaklar tarafından oluşturulmuş ve evrensel değerlere sahip olduğuna inanılan </a:t>
            </a:r>
            <a:r>
              <a:rPr lang="tr-TR" dirty="0">
                <a:solidFill>
                  <a:srgbClr val="FF0000"/>
                </a:solidFill>
              </a:rPr>
              <a:t>eserlerin korunması ve tanıtılmasına yönelik somut, somut olmayan ve doğal mirası dikkate alan projeler</a:t>
            </a:r>
            <a:r>
              <a:rPr lang="tr-TR" dirty="0"/>
              <a:t> sunulabilir.</a:t>
            </a:r>
          </a:p>
        </p:txBody>
      </p:sp>
    </p:spTree>
    <p:extLst>
      <p:ext uri="{BB962C8B-B14F-4D97-AF65-F5344CB8AC3E}">
        <p14:creationId xmlns:p14="http://schemas.microsoft.com/office/powerpoint/2010/main" val="245127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anoteknoloji ile ilgili görsel sonucu&quot;">
            <a:extLst>
              <a:ext uri="{FF2B5EF4-FFF2-40B4-BE49-F238E27FC236}">
                <a16:creationId xmlns:a16="http://schemas.microsoft.com/office/drawing/2014/main" id="{9A536572-DD0C-4AAA-9758-1D56EA04F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372" y="294473"/>
            <a:ext cx="2402428" cy="1349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46D28DF0-CE52-4BAB-AC9E-5070B6BCC780}"/>
              </a:ext>
            </a:extLst>
          </p:cNvPr>
          <p:cNvSpPr>
            <a:spLocks noGrp="1"/>
          </p:cNvSpPr>
          <p:nvPr>
            <p:ph type="title"/>
          </p:nvPr>
        </p:nvSpPr>
        <p:spPr/>
        <p:txBody>
          <a:bodyPr/>
          <a:lstStyle/>
          <a:p>
            <a:r>
              <a:rPr lang="tr-TR" dirty="0"/>
              <a:t>18-Malzeme ve </a:t>
            </a:r>
            <a:r>
              <a:rPr lang="tr-TR" dirty="0" err="1"/>
              <a:t>Nanoteknoloji</a:t>
            </a:r>
            <a:endParaRPr lang="tr-TR" dirty="0"/>
          </a:p>
        </p:txBody>
      </p:sp>
      <p:sp>
        <p:nvSpPr>
          <p:cNvPr id="3" name="İçerik Yer Tutucusu 2">
            <a:extLst>
              <a:ext uri="{FF2B5EF4-FFF2-40B4-BE49-F238E27FC236}">
                <a16:creationId xmlns:a16="http://schemas.microsoft.com/office/drawing/2014/main" id="{DD618CE4-8EE0-4C76-8695-11A0CE40EF29}"/>
              </a:ext>
            </a:extLst>
          </p:cNvPr>
          <p:cNvSpPr>
            <a:spLocks noGrp="1"/>
          </p:cNvSpPr>
          <p:nvPr>
            <p:ph idx="1"/>
          </p:nvPr>
        </p:nvSpPr>
        <p:spPr/>
        <p:txBody>
          <a:bodyPr>
            <a:normAutofit fontScale="92500" lnSpcReduction="20000"/>
          </a:bodyPr>
          <a:lstStyle/>
          <a:p>
            <a:r>
              <a:rPr lang="tr-TR" dirty="0"/>
              <a:t>Bu alan yeni malzemelerin geliştirilmesi yanında mevcutların daha güvenli, sağlıklı ve emniyetli olmalarını sağlayacak üretim süreçleri ile de ilgilidir.</a:t>
            </a:r>
          </a:p>
          <a:p>
            <a:r>
              <a:rPr lang="tr-TR" dirty="0"/>
              <a:t>Bu çalışmalar yapay insan dokularından, elektronik malzemelere ve </a:t>
            </a:r>
            <a:r>
              <a:rPr lang="tr-TR" dirty="0" err="1"/>
              <a:t>nanomalzemelere</a:t>
            </a:r>
            <a:r>
              <a:rPr lang="tr-TR" dirty="0"/>
              <a:t> kadar çok geniş bir alanı kapsar.</a:t>
            </a:r>
          </a:p>
          <a:p>
            <a:r>
              <a:rPr lang="tr-TR" dirty="0">
                <a:solidFill>
                  <a:srgbClr val="00B0F0"/>
                </a:solidFill>
              </a:rPr>
              <a:t>Biyolojik olarak uyumlu ve uygulanabilir silikon </a:t>
            </a:r>
            <a:r>
              <a:rPr lang="tr-TR" dirty="0" err="1">
                <a:solidFill>
                  <a:srgbClr val="00B0F0"/>
                </a:solidFill>
              </a:rPr>
              <a:t>nano</a:t>
            </a:r>
            <a:r>
              <a:rPr lang="tr-TR" dirty="0">
                <a:solidFill>
                  <a:srgbClr val="00B0F0"/>
                </a:solidFill>
              </a:rPr>
              <a:t> parçacıkların hasta hücrelere ilaç taşıması, bitkilerin </a:t>
            </a:r>
            <a:r>
              <a:rPr lang="tr-TR" dirty="0" err="1">
                <a:solidFill>
                  <a:srgbClr val="00B0F0"/>
                </a:solidFill>
              </a:rPr>
              <a:t>nanokristallerdeki</a:t>
            </a:r>
            <a:r>
              <a:rPr lang="tr-TR" dirty="0">
                <a:solidFill>
                  <a:srgbClr val="00B0F0"/>
                </a:solidFill>
              </a:rPr>
              <a:t> enerjiyi kloroplastlarında tutmasına benzer şekilde enerji depolama, gıdaların paketlenmesi, korunması ve transferinde </a:t>
            </a:r>
            <a:r>
              <a:rPr lang="tr-TR" dirty="0" err="1">
                <a:solidFill>
                  <a:srgbClr val="00B0F0"/>
                </a:solidFill>
              </a:rPr>
              <a:t>nanoparçacıkların</a:t>
            </a:r>
            <a:r>
              <a:rPr lang="tr-TR" dirty="0">
                <a:solidFill>
                  <a:srgbClr val="00B0F0"/>
                </a:solidFill>
              </a:rPr>
              <a:t> kullanımı, ürünlerin </a:t>
            </a:r>
            <a:r>
              <a:rPr lang="tr-TR" dirty="0" err="1">
                <a:solidFill>
                  <a:srgbClr val="00B0F0"/>
                </a:solidFill>
              </a:rPr>
              <a:t>nano</a:t>
            </a:r>
            <a:r>
              <a:rPr lang="tr-TR" dirty="0">
                <a:solidFill>
                  <a:srgbClr val="00B0F0"/>
                </a:solidFill>
              </a:rPr>
              <a:t> boyutlarda kaplanması</a:t>
            </a:r>
            <a:r>
              <a:rPr lang="tr-TR" dirty="0"/>
              <a:t>, verilebilecek örneklerden yalnızca birkaçıdır. </a:t>
            </a:r>
          </a:p>
          <a:p>
            <a:r>
              <a:rPr lang="tr-TR" dirty="0" err="1">
                <a:solidFill>
                  <a:srgbClr val="FF0000"/>
                </a:solidFill>
              </a:rPr>
              <a:t>Nanomalzemelerin</a:t>
            </a:r>
            <a:r>
              <a:rPr lang="tr-TR" dirty="0">
                <a:solidFill>
                  <a:srgbClr val="FF0000"/>
                </a:solidFill>
              </a:rPr>
              <a:t> tasarlanması, geliştirilmesi, üretilmesi, mevcut problemlere çözüm getirecek şekilde farklı alanlara uygulanması ve kullanım alanlarının örneklendirilmesine yönelik projeler</a:t>
            </a:r>
            <a:r>
              <a:rPr lang="tr-TR" dirty="0"/>
              <a:t> sunulabilir.</a:t>
            </a:r>
          </a:p>
        </p:txBody>
      </p:sp>
    </p:spTree>
    <p:extLst>
      <p:ext uri="{BB962C8B-B14F-4D97-AF65-F5344CB8AC3E}">
        <p14:creationId xmlns:p14="http://schemas.microsoft.com/office/powerpoint/2010/main" val="921093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dya okuryazarlığı ile ilgili görsel sonucu&quot;">
            <a:extLst>
              <a:ext uri="{FF2B5EF4-FFF2-40B4-BE49-F238E27FC236}">
                <a16:creationId xmlns:a16="http://schemas.microsoft.com/office/drawing/2014/main" id="{326E64CE-162B-415F-8F5D-3F548EEE4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249" y="107403"/>
            <a:ext cx="4593961" cy="15832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304A1448-5511-40C2-A428-2917DDB3E8D7}"/>
              </a:ext>
            </a:extLst>
          </p:cNvPr>
          <p:cNvSpPr>
            <a:spLocks noGrp="1"/>
          </p:cNvSpPr>
          <p:nvPr>
            <p:ph type="title"/>
          </p:nvPr>
        </p:nvSpPr>
        <p:spPr/>
        <p:txBody>
          <a:bodyPr/>
          <a:lstStyle/>
          <a:p>
            <a:r>
              <a:rPr lang="tr-TR" dirty="0"/>
              <a:t>19-Medya Okuryazarlığı</a:t>
            </a:r>
          </a:p>
        </p:txBody>
      </p:sp>
      <p:sp>
        <p:nvSpPr>
          <p:cNvPr id="3" name="İçerik Yer Tutucusu 2">
            <a:extLst>
              <a:ext uri="{FF2B5EF4-FFF2-40B4-BE49-F238E27FC236}">
                <a16:creationId xmlns:a16="http://schemas.microsoft.com/office/drawing/2014/main" id="{33CE022F-19D4-4B93-8568-4BB2E7423DFD}"/>
              </a:ext>
            </a:extLst>
          </p:cNvPr>
          <p:cNvSpPr>
            <a:spLocks noGrp="1"/>
          </p:cNvSpPr>
          <p:nvPr>
            <p:ph idx="1"/>
          </p:nvPr>
        </p:nvSpPr>
        <p:spPr/>
        <p:txBody>
          <a:bodyPr>
            <a:normAutofit/>
          </a:bodyPr>
          <a:lstStyle/>
          <a:p>
            <a:r>
              <a:rPr lang="tr-TR" dirty="0"/>
              <a:t>Medyada karşımıza çıkan </a:t>
            </a:r>
            <a:r>
              <a:rPr lang="tr-TR" dirty="0">
                <a:solidFill>
                  <a:srgbClr val="FF0000"/>
                </a:solidFill>
              </a:rPr>
              <a:t>yanlış bilgileri ayırt edebilen, doğru bilgilerin yaygınlaştırılmasını kolaylaştırabilen, medya okuryazarlığını arttırabilen, dijital medya konusunda yeni öneriler getirebilen ve medya dünyasındaki güvenlik konularına katkıda bulunabilecek yeni projeler </a:t>
            </a:r>
            <a:r>
              <a:rPr lang="tr-TR" dirty="0"/>
              <a:t>yapılabilir. </a:t>
            </a:r>
          </a:p>
          <a:p>
            <a:r>
              <a:rPr lang="tr-TR" dirty="0"/>
              <a:t>Toplumun </a:t>
            </a:r>
            <a:r>
              <a:rPr lang="tr-TR" dirty="0">
                <a:solidFill>
                  <a:srgbClr val="00B0F0"/>
                </a:solidFill>
              </a:rPr>
              <a:t>yeni medya araç ve olanaklarını amacına uygun kullanmasını sağlamaya, bu kanallar yoluyla iletilen mesajlardaki bilgiyi doğru analiz edebilme, değerlendirebilme ve iletebilme becerilerini kazandırmaya yönelik projeler</a:t>
            </a:r>
            <a:r>
              <a:rPr lang="tr-TR" dirty="0"/>
              <a:t> sunulabilir.</a:t>
            </a:r>
          </a:p>
        </p:txBody>
      </p:sp>
    </p:spTree>
    <p:extLst>
      <p:ext uri="{BB962C8B-B14F-4D97-AF65-F5344CB8AC3E}">
        <p14:creationId xmlns:p14="http://schemas.microsoft.com/office/powerpoint/2010/main" val="1477734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lli teknoloji hamlesi ile ilgili görsel sonucu&quot;">
            <a:extLst>
              <a:ext uri="{FF2B5EF4-FFF2-40B4-BE49-F238E27FC236}">
                <a16:creationId xmlns:a16="http://schemas.microsoft.com/office/drawing/2014/main" id="{F56C4206-1769-4A37-B3EF-5CBDBAE45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644" y="0"/>
            <a:ext cx="3952356" cy="19787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C9B49E30-1475-4A62-AC6A-8224F6DE16FC}"/>
              </a:ext>
            </a:extLst>
          </p:cNvPr>
          <p:cNvSpPr>
            <a:spLocks noGrp="1"/>
          </p:cNvSpPr>
          <p:nvPr>
            <p:ph type="title"/>
          </p:nvPr>
        </p:nvSpPr>
        <p:spPr/>
        <p:txBody>
          <a:bodyPr/>
          <a:lstStyle/>
          <a:p>
            <a:r>
              <a:rPr lang="tr-TR" dirty="0"/>
              <a:t>20-Milli Teknoloji Hamlesi</a:t>
            </a:r>
          </a:p>
        </p:txBody>
      </p:sp>
      <p:sp>
        <p:nvSpPr>
          <p:cNvPr id="3" name="İçerik Yer Tutucusu 2">
            <a:extLst>
              <a:ext uri="{FF2B5EF4-FFF2-40B4-BE49-F238E27FC236}">
                <a16:creationId xmlns:a16="http://schemas.microsoft.com/office/drawing/2014/main" id="{6620FD65-8072-417D-A336-D53662BE6F08}"/>
              </a:ext>
            </a:extLst>
          </p:cNvPr>
          <p:cNvSpPr>
            <a:spLocks noGrp="1"/>
          </p:cNvSpPr>
          <p:nvPr>
            <p:ph idx="1"/>
          </p:nvPr>
        </p:nvSpPr>
        <p:spPr/>
        <p:txBody>
          <a:bodyPr>
            <a:normAutofit fontScale="92500" lnSpcReduction="10000"/>
          </a:bodyPr>
          <a:lstStyle/>
          <a:p>
            <a:r>
              <a:rPr lang="tr-TR" dirty="0"/>
              <a:t>Bir ülkenin teknolojideki dışa bağımlılığı ile o ülkenin bağımsızlığı, ekonomik olarak gelişmişliği ve kişi başına düşen milli gelir oranları birbirleri ile ilişkili unsurlardır. </a:t>
            </a:r>
          </a:p>
          <a:p>
            <a:r>
              <a:rPr lang="tr-TR" dirty="0"/>
              <a:t>Teknoloji ithalatı; sağlık alanından savunmaya, eğitimden toplumsal gelişmişlik düzeyine kadar birçok alanda toplumlar için bağımlılık oluşturmaktadır. Daha iyi bir dünya adına ülkemizin gelecekte her alanda egemen ve bağımsız olması için millî teknoloji hamlesini gerçekleştirmesi kaçınılmazdır. </a:t>
            </a:r>
          </a:p>
          <a:p>
            <a:r>
              <a:rPr lang="tr-TR" dirty="0"/>
              <a:t>Bu çerçevede </a:t>
            </a:r>
            <a:r>
              <a:rPr lang="tr-TR" dirty="0">
                <a:solidFill>
                  <a:srgbClr val="FF0000"/>
                </a:solidFill>
              </a:rPr>
              <a:t>ülkemizin temel ihtiyaçları doğrultusunda, belirlemiş olduğu sağlık, savunma, eğitim, enerji ve iletişim teknolojileri gibi öncelikli alanlara yönelik olarak önerilecek ve milli teknoloji hamlesine katkıda bulunacak yenilikçi projeler</a:t>
            </a:r>
            <a:r>
              <a:rPr lang="tr-TR" dirty="0"/>
              <a:t> sunulabilir. </a:t>
            </a:r>
          </a:p>
        </p:txBody>
      </p:sp>
    </p:spTree>
    <p:extLst>
      <p:ext uri="{BB962C8B-B14F-4D97-AF65-F5344CB8AC3E}">
        <p14:creationId xmlns:p14="http://schemas.microsoft.com/office/powerpoint/2010/main" val="3459363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E4B9759-EF1A-4F85-AFFD-A6FC1B3E4531}"/>
              </a:ext>
            </a:extLst>
          </p:cNvPr>
          <p:cNvPicPr>
            <a:picLocks noChangeAspect="1"/>
          </p:cNvPicPr>
          <p:nvPr/>
        </p:nvPicPr>
        <p:blipFill>
          <a:blip r:embed="rId2"/>
          <a:stretch>
            <a:fillRect/>
          </a:stretch>
        </p:blipFill>
        <p:spPr>
          <a:xfrm>
            <a:off x="7896615" y="365125"/>
            <a:ext cx="3457185" cy="1711612"/>
          </a:xfrm>
          <a:prstGeom prst="rect">
            <a:avLst/>
          </a:prstGeom>
          <a:ln>
            <a:noFill/>
          </a:ln>
          <a:effectLst>
            <a:softEdge rad="112500"/>
          </a:effectLst>
        </p:spPr>
      </p:pic>
      <p:sp>
        <p:nvSpPr>
          <p:cNvPr id="2" name="Unvan 1">
            <a:extLst>
              <a:ext uri="{FF2B5EF4-FFF2-40B4-BE49-F238E27FC236}">
                <a16:creationId xmlns:a16="http://schemas.microsoft.com/office/drawing/2014/main" id="{06E3DE68-3FF8-42A4-A6FD-FB5C69986D6C}"/>
              </a:ext>
            </a:extLst>
          </p:cNvPr>
          <p:cNvSpPr>
            <a:spLocks noGrp="1"/>
          </p:cNvSpPr>
          <p:nvPr>
            <p:ph type="title"/>
          </p:nvPr>
        </p:nvSpPr>
        <p:spPr/>
        <p:txBody>
          <a:bodyPr/>
          <a:lstStyle/>
          <a:p>
            <a:r>
              <a:rPr lang="tr-TR" dirty="0"/>
              <a:t>21-Nesnelerin İnterneti</a:t>
            </a:r>
          </a:p>
        </p:txBody>
      </p:sp>
      <p:sp>
        <p:nvSpPr>
          <p:cNvPr id="3" name="İçerik Yer Tutucusu 2">
            <a:extLst>
              <a:ext uri="{FF2B5EF4-FFF2-40B4-BE49-F238E27FC236}">
                <a16:creationId xmlns:a16="http://schemas.microsoft.com/office/drawing/2014/main" id="{6DB07C89-867E-4658-8558-E01390583411}"/>
              </a:ext>
            </a:extLst>
          </p:cNvPr>
          <p:cNvSpPr>
            <a:spLocks noGrp="1"/>
          </p:cNvSpPr>
          <p:nvPr>
            <p:ph idx="1"/>
          </p:nvPr>
        </p:nvSpPr>
        <p:spPr/>
        <p:txBody>
          <a:bodyPr>
            <a:normAutofit fontScale="77500" lnSpcReduction="20000"/>
          </a:bodyPr>
          <a:lstStyle/>
          <a:p>
            <a:r>
              <a:rPr lang="tr-TR" dirty="0"/>
              <a:t>Nesnelerin interneti, </a:t>
            </a:r>
            <a:r>
              <a:rPr lang="tr-TR" dirty="0">
                <a:solidFill>
                  <a:srgbClr val="00B0F0"/>
                </a:solidFill>
              </a:rPr>
              <a:t>nesnelerin bir şekilde internete erişip diğer cihazlarla iletişim halinde olması</a:t>
            </a:r>
            <a:r>
              <a:rPr lang="tr-TR" dirty="0"/>
              <a:t>nın adıdır. </a:t>
            </a:r>
          </a:p>
          <a:p>
            <a:r>
              <a:rPr lang="tr-TR" dirty="0"/>
              <a:t>Günümüzde başına “</a:t>
            </a:r>
            <a:r>
              <a:rPr lang="tr-TR" dirty="0">
                <a:solidFill>
                  <a:srgbClr val="C00000"/>
                </a:solidFill>
              </a:rPr>
              <a:t>akıllı</a:t>
            </a:r>
            <a:r>
              <a:rPr lang="tr-TR" dirty="0"/>
              <a:t>” kelimesini koyarak nitelendirdiğimiz akıllı bileklikler, akıllı saatler, akıllı gözlükler, akıllı tişörtler, akıllı raketler, ev otomasyon sistemleri ve akıllı arabalar gibi birçok nesne bu kavram altında kendisine yer bulur.</a:t>
            </a:r>
          </a:p>
          <a:p>
            <a:r>
              <a:rPr lang="tr-TR" dirty="0"/>
              <a:t>Günümüzde nesnelerin interneti küçük ev aletlerinden akıllı şehirlere kadar uzanır.</a:t>
            </a:r>
          </a:p>
          <a:p>
            <a:r>
              <a:rPr lang="tr-TR" dirty="0"/>
              <a:t>Nesnelerin interneti kavramı altında geliştirilen ürünlere bir örnek olarak </a:t>
            </a:r>
            <a:r>
              <a:rPr lang="tr-TR" dirty="0">
                <a:solidFill>
                  <a:srgbClr val="C00000"/>
                </a:solidFill>
              </a:rPr>
              <a:t>akıllı top </a:t>
            </a:r>
            <a:r>
              <a:rPr lang="tr-TR" dirty="0"/>
              <a:t>verilebilir. </a:t>
            </a:r>
            <a:r>
              <a:rPr lang="tr-TR" dirty="0">
                <a:solidFill>
                  <a:srgbClr val="FF0000"/>
                </a:solidFill>
              </a:rPr>
              <a:t>Bu top kendisine kaç kez vurulduğunu, atılan kaç penaltının gol olduğunu, kaç kilometre hız ile vurulduğunu ve hangi ayakla kaç gol atıldığını kaydetmekte, bu bilgileri analiz etmekte ve uygulaması aracılığı ile dış dünyaya bilgi verebilmektedir.</a:t>
            </a:r>
          </a:p>
          <a:p>
            <a:r>
              <a:rPr lang="tr-TR" dirty="0"/>
              <a:t>Bu bağlamda, </a:t>
            </a:r>
            <a:r>
              <a:rPr lang="tr-TR" dirty="0">
                <a:solidFill>
                  <a:srgbClr val="FF0000"/>
                </a:solidFill>
              </a:rPr>
              <a:t>bir veya birden fazla nesneyi internete eriştirerek bir uygulama üzerinden kontrol eden, nesnelerden gelen bilgileri işleyen ve analiz eden, elde edilen bu bilgilerle güncel problemlere çözümler sunan projeler</a:t>
            </a:r>
            <a:r>
              <a:rPr lang="tr-TR" dirty="0"/>
              <a:t> sunulabilir.</a:t>
            </a:r>
            <a:endParaRPr lang="tr-TR" dirty="0">
              <a:solidFill>
                <a:srgbClr val="FF0000"/>
              </a:solidFill>
            </a:endParaRPr>
          </a:p>
        </p:txBody>
      </p:sp>
    </p:spTree>
    <p:extLst>
      <p:ext uri="{BB962C8B-B14F-4D97-AF65-F5344CB8AC3E}">
        <p14:creationId xmlns:p14="http://schemas.microsoft.com/office/powerpoint/2010/main" val="4279507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obotik ile ilgili görsel sonucu&quot;">
            <a:extLst>
              <a:ext uri="{FF2B5EF4-FFF2-40B4-BE49-F238E27FC236}">
                <a16:creationId xmlns:a16="http://schemas.microsoft.com/office/drawing/2014/main" id="{D48D8834-A834-4A95-B476-87CBC4772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604" y="16174"/>
            <a:ext cx="3035196" cy="2023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F517A5D9-5E04-46BC-AB04-7FDD5DB4C51A}"/>
              </a:ext>
            </a:extLst>
          </p:cNvPr>
          <p:cNvSpPr>
            <a:spLocks noGrp="1"/>
          </p:cNvSpPr>
          <p:nvPr>
            <p:ph type="title"/>
          </p:nvPr>
        </p:nvSpPr>
        <p:spPr/>
        <p:txBody>
          <a:bodyPr/>
          <a:lstStyle/>
          <a:p>
            <a:r>
              <a:rPr lang="tr-TR" dirty="0"/>
              <a:t>22-Robotik ve Kodlama</a:t>
            </a:r>
          </a:p>
        </p:txBody>
      </p:sp>
      <p:sp>
        <p:nvSpPr>
          <p:cNvPr id="3" name="İçerik Yer Tutucusu 2">
            <a:extLst>
              <a:ext uri="{FF2B5EF4-FFF2-40B4-BE49-F238E27FC236}">
                <a16:creationId xmlns:a16="http://schemas.microsoft.com/office/drawing/2014/main" id="{67B574C0-4269-40CF-B0F9-BB3F2FFDFDE6}"/>
              </a:ext>
            </a:extLst>
          </p:cNvPr>
          <p:cNvSpPr>
            <a:spLocks noGrp="1"/>
          </p:cNvSpPr>
          <p:nvPr>
            <p:ph idx="1"/>
          </p:nvPr>
        </p:nvSpPr>
        <p:spPr/>
        <p:txBody>
          <a:bodyPr>
            <a:normAutofit/>
          </a:bodyPr>
          <a:lstStyle/>
          <a:p>
            <a:r>
              <a:rPr lang="tr-TR" dirty="0"/>
              <a:t>Robotik; makine, uçak, uzay, elektronik, bilgisayar, </a:t>
            </a:r>
            <a:r>
              <a:rPr lang="tr-TR" dirty="0" err="1"/>
              <a:t>mekatronik</a:t>
            </a:r>
            <a:r>
              <a:rPr lang="tr-TR" dirty="0"/>
              <a:t> ve kontrol mühendislikleri ile yapay zekâ ve </a:t>
            </a:r>
            <a:r>
              <a:rPr lang="tr-TR" dirty="0" err="1"/>
              <a:t>nanoteknoloji</a:t>
            </a:r>
            <a:r>
              <a:rPr lang="tr-TR" dirty="0"/>
              <a:t> dallarının ortak bir çalışma alanıdır.</a:t>
            </a:r>
          </a:p>
          <a:p>
            <a:r>
              <a:rPr lang="tr-TR" dirty="0">
                <a:solidFill>
                  <a:srgbClr val="00B0F0"/>
                </a:solidFill>
              </a:rPr>
              <a:t>Robotik, </a:t>
            </a:r>
            <a:r>
              <a:rPr lang="tr-TR" dirty="0"/>
              <a:t>robotlarla uğraşan bir teknoloji koludur. Otonom karar veremeyen aygıtlar, robot değildir. Bir robotun belirlenen işlemleri yerine getirmek için programlanması</a:t>
            </a:r>
            <a:r>
              <a:rPr lang="tr-TR" dirty="0">
                <a:solidFill>
                  <a:srgbClr val="00B0F0"/>
                </a:solidFill>
              </a:rPr>
              <a:t> robotik kodlamadır</a:t>
            </a:r>
            <a:r>
              <a:rPr lang="tr-TR" dirty="0"/>
              <a:t>. </a:t>
            </a:r>
          </a:p>
          <a:p>
            <a:r>
              <a:rPr lang="tr-TR" dirty="0"/>
              <a:t>Kodlamanın temelinde yer alan anlamlı bütünler oluşturmamızı sağlayan şey ise </a:t>
            </a:r>
            <a:r>
              <a:rPr lang="tr-TR" dirty="0">
                <a:solidFill>
                  <a:srgbClr val="00B0F0"/>
                </a:solidFill>
              </a:rPr>
              <a:t>algoritma</a:t>
            </a:r>
            <a:r>
              <a:rPr lang="tr-TR" dirty="0"/>
              <a:t>dır.</a:t>
            </a:r>
          </a:p>
          <a:p>
            <a:r>
              <a:rPr lang="tr-TR" dirty="0"/>
              <a:t>Bu kapsamda, </a:t>
            </a:r>
            <a:r>
              <a:rPr lang="tr-TR" dirty="0">
                <a:solidFill>
                  <a:srgbClr val="FF0000"/>
                </a:solidFill>
              </a:rPr>
              <a:t>var olan bir problemin çözümünde yazılım süreçlerinin, makinelerin ve elektronik </a:t>
            </a:r>
            <a:r>
              <a:rPr lang="tr-TR" dirty="0" err="1">
                <a:solidFill>
                  <a:srgbClr val="FF0000"/>
                </a:solidFill>
              </a:rPr>
              <a:t>teçhizatların</a:t>
            </a:r>
            <a:r>
              <a:rPr lang="tr-TR" dirty="0">
                <a:solidFill>
                  <a:srgbClr val="FF0000"/>
                </a:solidFill>
              </a:rPr>
              <a:t> kullanıldığı projeler</a:t>
            </a:r>
            <a:r>
              <a:rPr lang="tr-TR" dirty="0"/>
              <a:t> sunulabilir.</a:t>
            </a:r>
          </a:p>
        </p:txBody>
      </p:sp>
    </p:spTree>
    <p:extLst>
      <p:ext uri="{BB962C8B-B14F-4D97-AF65-F5344CB8AC3E}">
        <p14:creationId xmlns:p14="http://schemas.microsoft.com/office/powerpoint/2010/main" val="828348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ğlıklı beslenme ile ilgili görsel sonucu&quot;">
            <a:extLst>
              <a:ext uri="{FF2B5EF4-FFF2-40B4-BE49-F238E27FC236}">
                <a16:creationId xmlns:a16="http://schemas.microsoft.com/office/drawing/2014/main" id="{6DC4EFB2-6FF5-496C-AF7B-9C6EFD390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664" y="183529"/>
            <a:ext cx="3049136" cy="1688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C94167AE-5625-401A-B6FD-6B660B0077FF}"/>
              </a:ext>
            </a:extLst>
          </p:cNvPr>
          <p:cNvSpPr>
            <a:spLocks noGrp="1"/>
          </p:cNvSpPr>
          <p:nvPr>
            <p:ph type="title"/>
          </p:nvPr>
        </p:nvSpPr>
        <p:spPr/>
        <p:txBody>
          <a:bodyPr/>
          <a:lstStyle/>
          <a:p>
            <a:r>
              <a:rPr lang="tr-TR" dirty="0"/>
              <a:t>23-Sağlıklı Beslenme</a:t>
            </a:r>
          </a:p>
        </p:txBody>
      </p:sp>
      <p:sp>
        <p:nvSpPr>
          <p:cNvPr id="3" name="İçerik Yer Tutucusu 2">
            <a:extLst>
              <a:ext uri="{FF2B5EF4-FFF2-40B4-BE49-F238E27FC236}">
                <a16:creationId xmlns:a16="http://schemas.microsoft.com/office/drawing/2014/main" id="{CE35BE76-3D86-4C34-B993-860E644BE7DC}"/>
              </a:ext>
            </a:extLst>
          </p:cNvPr>
          <p:cNvSpPr>
            <a:spLocks noGrp="1"/>
          </p:cNvSpPr>
          <p:nvPr>
            <p:ph idx="1"/>
          </p:nvPr>
        </p:nvSpPr>
        <p:spPr/>
        <p:txBody>
          <a:bodyPr>
            <a:normAutofit fontScale="92500" lnSpcReduction="10000"/>
          </a:bodyPr>
          <a:lstStyle/>
          <a:p>
            <a:r>
              <a:rPr lang="tr-TR" dirty="0"/>
              <a:t>Sağlıklı beslenme; vücudun büyüme, gelişme ve günlük işlevlerinin sürekliliğinin sağlanması için gerekli olan besin öğelerini (karbonhidrat, protein, yağ vitamin, mineral ve su) yeterli ve dengeli miktarda, güvenli ve doğru kaynaklardan temin etmedir.</a:t>
            </a:r>
          </a:p>
          <a:p>
            <a:r>
              <a:rPr lang="tr-TR" dirty="0">
                <a:solidFill>
                  <a:srgbClr val="FF0000"/>
                </a:solidFill>
              </a:rPr>
              <a:t>Sağlıklı, doğal besin içeriklerinin geliştirilmesi, farklı birey gruplarına yönelik besin diyetlerinin geliştirilmesi, farklı besin tiplerinin insan sağlığına olumlu/olumsuz etkileri, insan sağlığı ve dengeli beslenme ilişkilerine yönelik projeler</a:t>
            </a:r>
            <a:r>
              <a:rPr lang="tr-TR" dirty="0"/>
              <a:t> geliştirilebilir.</a:t>
            </a:r>
          </a:p>
          <a:p>
            <a:r>
              <a:rPr lang="tr-TR" dirty="0">
                <a:solidFill>
                  <a:srgbClr val="FF0000"/>
                </a:solidFill>
              </a:rPr>
              <a:t>Toplumda sağlıklı beslenmenin önemi ve yaygınlaştırılması ile bireylerin yaşı, cinsiyeti ve fizyolojik durumu göz önünde bulundurularak, ihtiyacı olan tüm besin öğeleriyle yeterli ve dengeli beslenme alışkanlığı kazandırmaya yönelik projeler</a:t>
            </a:r>
            <a:r>
              <a:rPr lang="tr-TR" dirty="0"/>
              <a:t> sunulabilir.</a:t>
            </a:r>
          </a:p>
        </p:txBody>
      </p:sp>
    </p:spTree>
    <p:extLst>
      <p:ext uri="{BB962C8B-B14F-4D97-AF65-F5344CB8AC3E}">
        <p14:creationId xmlns:p14="http://schemas.microsoft.com/office/powerpoint/2010/main" val="2022382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ğlık teknolojileri ile ilgili görsel sonucu&quot;">
            <a:extLst>
              <a:ext uri="{FF2B5EF4-FFF2-40B4-BE49-F238E27FC236}">
                <a16:creationId xmlns:a16="http://schemas.microsoft.com/office/drawing/2014/main" id="{C1C29185-45AD-46D0-94CA-C2AAC40E6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751" y="180198"/>
            <a:ext cx="2930049" cy="1645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178CAA37-622B-477D-9C38-710670CDAD7D}"/>
              </a:ext>
            </a:extLst>
          </p:cNvPr>
          <p:cNvSpPr>
            <a:spLocks noGrp="1"/>
          </p:cNvSpPr>
          <p:nvPr>
            <p:ph type="title"/>
          </p:nvPr>
        </p:nvSpPr>
        <p:spPr>
          <a:xfrm>
            <a:off x="838200" y="555698"/>
            <a:ext cx="10515600" cy="1325563"/>
          </a:xfrm>
        </p:spPr>
        <p:txBody>
          <a:bodyPr/>
          <a:lstStyle/>
          <a:p>
            <a:r>
              <a:rPr lang="tr-TR" dirty="0"/>
              <a:t>24-Sağlık Teknolojileri</a:t>
            </a:r>
          </a:p>
        </p:txBody>
      </p:sp>
      <p:sp>
        <p:nvSpPr>
          <p:cNvPr id="3" name="İçerik Yer Tutucusu 2">
            <a:extLst>
              <a:ext uri="{FF2B5EF4-FFF2-40B4-BE49-F238E27FC236}">
                <a16:creationId xmlns:a16="http://schemas.microsoft.com/office/drawing/2014/main" id="{D1410A88-596A-4A62-963A-B91143EE2549}"/>
              </a:ext>
            </a:extLst>
          </p:cNvPr>
          <p:cNvSpPr>
            <a:spLocks noGrp="1"/>
          </p:cNvSpPr>
          <p:nvPr>
            <p:ph idx="1"/>
          </p:nvPr>
        </p:nvSpPr>
        <p:spPr/>
        <p:txBody>
          <a:bodyPr>
            <a:normAutofit fontScale="92500" lnSpcReduction="10000"/>
          </a:bodyPr>
          <a:lstStyle/>
          <a:p>
            <a:r>
              <a:rPr lang="tr-TR" dirty="0"/>
              <a:t>Sağlık teknolojisi bir sağlık sorununu çözmek ve yaşam kalitesini iyileştirmek için geliştirilen cihazlar, ilaçlar, aşılar, prosedürler ve sistemler şeklinde organize bilgi ve becerilerin uygulanması olarak tanımlanır.</a:t>
            </a:r>
          </a:p>
          <a:p>
            <a:r>
              <a:rPr lang="tr-TR" dirty="0">
                <a:solidFill>
                  <a:srgbClr val="00B0F0"/>
                </a:solidFill>
              </a:rPr>
              <a:t>Kişiselleştirilmiş ve gerçek zamanlı veri toplayan giyilebilir akıllı sağlık izleme sistemleri, minyatür organ üretimi, robotik cerrahi, hedefe yönlendirilmiş </a:t>
            </a:r>
            <a:r>
              <a:rPr lang="tr-TR" dirty="0" err="1">
                <a:solidFill>
                  <a:srgbClr val="00B0F0"/>
                </a:solidFill>
              </a:rPr>
              <a:t>nano</a:t>
            </a:r>
            <a:r>
              <a:rPr lang="tr-TR" dirty="0">
                <a:solidFill>
                  <a:srgbClr val="00B0F0"/>
                </a:solidFill>
              </a:rPr>
              <a:t> ölçekli ilaç salınım mekanizmaları, kan şekerini takip ederek gerektiğinde insülin salgılayan sistem</a:t>
            </a:r>
            <a:r>
              <a:rPr lang="tr-TR" dirty="0"/>
              <a:t> gibi örnekler geniş spektrumlu bu alanda verilebilecek uygulama örneklerinden bazılarıdır.</a:t>
            </a:r>
          </a:p>
          <a:p>
            <a:r>
              <a:rPr lang="tr-TR" dirty="0"/>
              <a:t>Toplumda </a:t>
            </a:r>
            <a:r>
              <a:rPr lang="tr-TR" dirty="0">
                <a:solidFill>
                  <a:srgbClr val="FF0000"/>
                </a:solidFill>
              </a:rPr>
              <a:t>bir sağlık sorununu çözmek ve yaşam kalitesini iyileştirmek için var olan teknolojilerin (cihazlar, ilaçlar, aşılar, prosedürler ve sistemler vb.) ayrıntılı tanıtımı ile özelliklerinin geliştirilmesine ve yeni teknolojiler geliştirilmesine yönelik projeler</a:t>
            </a:r>
            <a:r>
              <a:rPr lang="tr-TR" dirty="0"/>
              <a:t> sunulabilir.</a:t>
            </a:r>
          </a:p>
          <a:p>
            <a:endParaRPr lang="tr-TR" dirty="0"/>
          </a:p>
          <a:p>
            <a:pPr marL="0" indent="0">
              <a:buNone/>
            </a:pPr>
            <a:endParaRPr lang="tr-TR" dirty="0"/>
          </a:p>
        </p:txBody>
      </p:sp>
    </p:spTree>
    <p:extLst>
      <p:ext uri="{BB962C8B-B14F-4D97-AF65-F5344CB8AC3E}">
        <p14:creationId xmlns:p14="http://schemas.microsoft.com/office/powerpoint/2010/main" val="1212628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F311A03-72D7-4B03-9679-A91CEACA6CE6}"/>
              </a:ext>
            </a:extLst>
          </p:cNvPr>
          <p:cNvPicPr>
            <a:picLocks noChangeAspect="1"/>
          </p:cNvPicPr>
          <p:nvPr/>
        </p:nvPicPr>
        <p:blipFill>
          <a:blip r:embed="rId2"/>
          <a:stretch>
            <a:fillRect/>
          </a:stretch>
        </p:blipFill>
        <p:spPr>
          <a:xfrm>
            <a:off x="6709647" y="65640"/>
            <a:ext cx="4644153" cy="1625048"/>
          </a:xfrm>
          <a:prstGeom prst="rect">
            <a:avLst/>
          </a:prstGeom>
          <a:ln>
            <a:noFill/>
          </a:ln>
          <a:effectLst>
            <a:softEdge rad="112500"/>
          </a:effectLst>
        </p:spPr>
      </p:pic>
      <p:sp>
        <p:nvSpPr>
          <p:cNvPr id="2" name="Unvan 1">
            <a:extLst>
              <a:ext uri="{FF2B5EF4-FFF2-40B4-BE49-F238E27FC236}">
                <a16:creationId xmlns:a16="http://schemas.microsoft.com/office/drawing/2014/main" id="{38B2715D-9795-4317-948C-A6F7FD728581}"/>
              </a:ext>
            </a:extLst>
          </p:cNvPr>
          <p:cNvSpPr>
            <a:spLocks noGrp="1"/>
          </p:cNvSpPr>
          <p:nvPr>
            <p:ph type="title"/>
          </p:nvPr>
        </p:nvSpPr>
        <p:spPr/>
        <p:txBody>
          <a:bodyPr/>
          <a:lstStyle/>
          <a:p>
            <a:r>
              <a:rPr lang="tr-TR" dirty="0"/>
              <a:t>25-STEAM</a:t>
            </a:r>
          </a:p>
        </p:txBody>
      </p:sp>
      <p:sp>
        <p:nvSpPr>
          <p:cNvPr id="3" name="İçerik Yer Tutucusu 2">
            <a:extLst>
              <a:ext uri="{FF2B5EF4-FFF2-40B4-BE49-F238E27FC236}">
                <a16:creationId xmlns:a16="http://schemas.microsoft.com/office/drawing/2014/main" id="{FBDC176F-674E-471F-AB52-1B979FC9258D}"/>
              </a:ext>
            </a:extLst>
          </p:cNvPr>
          <p:cNvSpPr>
            <a:spLocks noGrp="1"/>
          </p:cNvSpPr>
          <p:nvPr>
            <p:ph idx="1"/>
          </p:nvPr>
        </p:nvSpPr>
        <p:spPr/>
        <p:txBody>
          <a:bodyPr>
            <a:normAutofit fontScale="77500" lnSpcReduction="20000"/>
          </a:bodyPr>
          <a:lstStyle/>
          <a:p>
            <a:r>
              <a:rPr lang="tr-TR" dirty="0"/>
              <a:t>STEAM, </a:t>
            </a:r>
            <a:r>
              <a:rPr lang="tr-TR" dirty="0">
                <a:solidFill>
                  <a:srgbClr val="00B0F0"/>
                </a:solidFill>
              </a:rPr>
              <a:t>gerçek dünya problemlerinin tanımlanması ve çözümünde fen bilimleri, teknoloji, mühendislik, sanat ve matematik disiplinlerine özgü bilgi ve becerilerin </a:t>
            </a:r>
            <a:r>
              <a:rPr lang="tr-TR" dirty="0" err="1">
                <a:solidFill>
                  <a:srgbClr val="00B0F0"/>
                </a:solidFill>
              </a:rPr>
              <a:t>disiplinlerarası</a:t>
            </a:r>
            <a:r>
              <a:rPr lang="tr-TR" dirty="0">
                <a:solidFill>
                  <a:srgbClr val="00B0F0"/>
                </a:solidFill>
              </a:rPr>
              <a:t> yaklaşımla bir arada kullanılmasıdır.</a:t>
            </a:r>
          </a:p>
          <a:p>
            <a:r>
              <a:rPr lang="tr-TR" dirty="0"/>
              <a:t>STEAM uygulamalarına; </a:t>
            </a:r>
            <a:r>
              <a:rPr lang="tr-TR" dirty="0">
                <a:solidFill>
                  <a:srgbClr val="FF0000"/>
                </a:solidFill>
              </a:rPr>
              <a:t>deprem merkez üssü ve fay hatlarının gösterildiği </a:t>
            </a:r>
            <a:r>
              <a:rPr lang="tr-TR" dirty="0" err="1">
                <a:solidFill>
                  <a:srgbClr val="FF0000"/>
                </a:solidFill>
              </a:rPr>
              <a:t>topografik</a:t>
            </a:r>
            <a:r>
              <a:rPr lang="tr-TR" dirty="0">
                <a:solidFill>
                  <a:srgbClr val="FF0000"/>
                </a:solidFill>
              </a:rPr>
              <a:t> bir harita oluşturma, giyilebilir teknolojiler ile akıllı tekstil ürünleri tasarlama, farklı teknolojiler aracılığıyla gerçek dünya problemlerinin çözümünde kullanılabilecek </a:t>
            </a:r>
            <a:r>
              <a:rPr lang="tr-TR" dirty="0" err="1">
                <a:solidFill>
                  <a:srgbClr val="FF0000"/>
                </a:solidFill>
              </a:rPr>
              <a:t>fraktal</a:t>
            </a:r>
            <a:r>
              <a:rPr lang="tr-TR" dirty="0">
                <a:solidFill>
                  <a:srgbClr val="FF0000"/>
                </a:solidFill>
              </a:rPr>
              <a:t> yapılar oluşturma, beden kitle indeksi değeri dikkate alınarak bir bireyin günlük besin ihtiyaçlarının yer alacağı beslenme çantası tasarımı</a:t>
            </a:r>
            <a:r>
              <a:rPr lang="tr-TR" dirty="0"/>
              <a:t> örnek olarak verilebilir.</a:t>
            </a:r>
          </a:p>
          <a:p>
            <a:r>
              <a:rPr lang="tr-TR" dirty="0">
                <a:solidFill>
                  <a:srgbClr val="00B0F0"/>
                </a:solidFill>
              </a:rPr>
              <a:t>Sanatın ve estetiğin göz ardı edilmediği, öğrencileri günlük hayat problemlerinin çözümünde sıra dışı fikirler üretmeye teşvik ederek hayal gücü ve yaratıcılık becerilerinin gelişmesine fırsat tanıyan STEAM disiplinlerinin </a:t>
            </a:r>
            <a:r>
              <a:rPr lang="tr-TR" dirty="0" err="1">
                <a:solidFill>
                  <a:srgbClr val="00B0F0"/>
                </a:solidFill>
              </a:rPr>
              <a:t>entegresyonuna</a:t>
            </a:r>
            <a:r>
              <a:rPr lang="tr-TR" dirty="0">
                <a:solidFill>
                  <a:srgbClr val="00B0F0"/>
                </a:solidFill>
              </a:rPr>
              <a:t> yönelik projeler </a:t>
            </a:r>
            <a:r>
              <a:rPr lang="tr-TR" dirty="0"/>
              <a:t>yapılabilir. </a:t>
            </a:r>
          </a:p>
          <a:p>
            <a:r>
              <a:rPr lang="tr-TR" dirty="0">
                <a:solidFill>
                  <a:srgbClr val="FF0000"/>
                </a:solidFill>
              </a:rPr>
              <a:t>Fen bilimleri, teknoloji, mühendislik, sanat ve matematik disiplinlerinin entegrasyonuna dayanan günlük yaşam problemlerinin çözümünde bu disiplinlerin etkili ve entegre bir şekilde kullanıldığı projeler</a:t>
            </a:r>
            <a:r>
              <a:rPr lang="tr-TR" dirty="0"/>
              <a:t> sunulabilir.</a:t>
            </a:r>
          </a:p>
          <a:p>
            <a:endParaRPr lang="tr-TR" dirty="0">
              <a:solidFill>
                <a:srgbClr val="00B0F0"/>
              </a:solidFill>
            </a:endParaRPr>
          </a:p>
        </p:txBody>
      </p:sp>
    </p:spTree>
    <p:extLst>
      <p:ext uri="{BB962C8B-B14F-4D97-AF65-F5344CB8AC3E}">
        <p14:creationId xmlns:p14="http://schemas.microsoft.com/office/powerpoint/2010/main" val="407225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3BC4231-1C4A-4834-926F-7EF19EA1031E}"/>
              </a:ext>
            </a:extLst>
          </p:cNvPr>
          <p:cNvSpPr>
            <a:spLocks noGrp="1"/>
          </p:cNvSpPr>
          <p:nvPr>
            <p:ph idx="1"/>
          </p:nvPr>
        </p:nvSpPr>
        <p:spPr>
          <a:xfrm>
            <a:off x="838200" y="700209"/>
            <a:ext cx="10697308" cy="5559913"/>
          </a:xfrm>
        </p:spPr>
        <p:txBody>
          <a:bodyPr>
            <a:normAutofit lnSpcReduction="10000"/>
          </a:bodyPr>
          <a:lstStyle/>
          <a:p>
            <a:r>
              <a:rPr lang="tr-TR" dirty="0"/>
              <a:t>Sergilenecek </a:t>
            </a:r>
            <a:r>
              <a:rPr lang="tr-TR" dirty="0">
                <a:solidFill>
                  <a:srgbClr val="FF0000"/>
                </a:solidFill>
              </a:rPr>
              <a:t>her bir alt projede</a:t>
            </a:r>
            <a:r>
              <a:rPr lang="tr-TR" dirty="0"/>
              <a:t> </a:t>
            </a:r>
            <a:r>
              <a:rPr lang="tr-TR" dirty="0">
                <a:solidFill>
                  <a:srgbClr val="00B0F0"/>
                </a:solidFill>
              </a:rPr>
              <a:t>en az 3 en fazla 8 öğrenci ve en fazla 3 danışman öğretmen</a:t>
            </a:r>
            <a:r>
              <a:rPr lang="tr-TR" dirty="0"/>
              <a:t> görev alır.</a:t>
            </a:r>
          </a:p>
          <a:p>
            <a:r>
              <a:rPr lang="tr-TR" dirty="0"/>
              <a:t> Ayrıca Bilim Fuarı genelinde yürütücü hariç en az 2 danışman öğretmenin görev alması gerekir. </a:t>
            </a:r>
          </a:p>
          <a:p>
            <a:r>
              <a:rPr lang="tr-TR" dirty="0"/>
              <a:t>Alt projelere katılan tüm öğrencilerin Bilim Fuarı ve Bilim Fuarları Festivali’nde hazırladıkları alt projelere hâkim olmaları, sunum yeteneklerini ve özgüvenlerini geliştirmeleri amaçlanır.</a:t>
            </a:r>
          </a:p>
          <a:p>
            <a:r>
              <a:rPr lang="tr-TR" dirty="0"/>
              <a:t>Projesi desteklenen kurum/kuruluşlar, belirtilen fuar döneminde </a:t>
            </a:r>
            <a:r>
              <a:rPr lang="tr-TR" dirty="0">
                <a:solidFill>
                  <a:srgbClr val="FF0000"/>
                </a:solidFill>
              </a:rPr>
              <a:t>en az 2 en fazla 3 tam gün</a:t>
            </a:r>
            <a:r>
              <a:rPr lang="tr-TR" dirty="0"/>
              <a:t> eğitim öğretim saatleri süresince Bilim Fuarını gerçekleştirmek zorundadır. </a:t>
            </a:r>
          </a:p>
          <a:p>
            <a:r>
              <a:rPr lang="tr-TR" dirty="0"/>
              <a:t>Bilim Fuarlarını belirttikleri tarihlerde gerçekleştirdikten sonra</a:t>
            </a:r>
            <a:r>
              <a:rPr lang="tr-TR" dirty="0">
                <a:solidFill>
                  <a:srgbClr val="FF0000"/>
                </a:solidFill>
              </a:rPr>
              <a:t>, İl/İlçe Milli Eğitim Müdürlükleri planlaması dâhilinde yapılacak Bilim Fuarları Festivali’ne katılmak zorundadır.</a:t>
            </a:r>
          </a:p>
        </p:txBody>
      </p:sp>
    </p:spTree>
    <p:extLst>
      <p:ext uri="{BB962C8B-B14F-4D97-AF65-F5344CB8AC3E}">
        <p14:creationId xmlns:p14="http://schemas.microsoft.com/office/powerpoint/2010/main" val="719557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6FEC17-F137-4392-BB13-816F1417A5CC}"/>
              </a:ext>
            </a:extLst>
          </p:cNvPr>
          <p:cNvSpPr>
            <a:spLocks noGrp="1"/>
          </p:cNvSpPr>
          <p:nvPr>
            <p:ph type="title"/>
          </p:nvPr>
        </p:nvSpPr>
        <p:spPr/>
        <p:txBody>
          <a:bodyPr/>
          <a:lstStyle/>
          <a:p>
            <a:r>
              <a:rPr lang="tr-TR" dirty="0"/>
              <a:t>26-Su Okuryazarlığı</a:t>
            </a:r>
          </a:p>
        </p:txBody>
      </p:sp>
      <p:sp>
        <p:nvSpPr>
          <p:cNvPr id="3" name="İçerik Yer Tutucusu 2">
            <a:extLst>
              <a:ext uri="{FF2B5EF4-FFF2-40B4-BE49-F238E27FC236}">
                <a16:creationId xmlns:a16="http://schemas.microsoft.com/office/drawing/2014/main" id="{78D5E5F0-E309-4962-B72F-F471A727A8AE}"/>
              </a:ext>
            </a:extLst>
          </p:cNvPr>
          <p:cNvSpPr>
            <a:spLocks noGrp="1"/>
          </p:cNvSpPr>
          <p:nvPr>
            <p:ph idx="1"/>
          </p:nvPr>
        </p:nvSpPr>
        <p:spPr/>
        <p:txBody>
          <a:bodyPr>
            <a:normAutofit fontScale="92500" lnSpcReduction="20000"/>
          </a:bodyPr>
          <a:lstStyle/>
          <a:p>
            <a:r>
              <a:rPr lang="tr-TR" dirty="0"/>
              <a:t>Bireylerin su, su kaynakları ve suyu kapsayan tüm konular hakkındaki temel bilgiyi, suyun sürdürülebilir bir şekilde kullanımı, yönetimi, hayat için önemi ve gerekliliğini anlamaya, su ile ilgili bilimsel bilgileri kullanarak karşılaşılan problemlere çözüm üretebilmeye, açıklık getirebilmeye </a:t>
            </a:r>
            <a:r>
              <a:rPr lang="tr-TR" dirty="0">
                <a:solidFill>
                  <a:srgbClr val="00B0F0"/>
                </a:solidFill>
              </a:rPr>
              <a:t>su okuryazarlığı </a:t>
            </a:r>
            <a:r>
              <a:rPr lang="tr-TR" dirty="0"/>
              <a:t>denir.</a:t>
            </a:r>
          </a:p>
          <a:p>
            <a:r>
              <a:rPr lang="tr-TR" dirty="0"/>
              <a:t>Günlük kullanılan suyun nasıl dağıtıldığı, arıtıldığı, bunun yanı sıra suyun kalitesi ve güvenliğini koruyan, ne kadar su kullanıldığını ve tam olarak ne için kullanıldığını bilen bireylere de </a:t>
            </a:r>
            <a:r>
              <a:rPr lang="tr-TR" dirty="0">
                <a:solidFill>
                  <a:srgbClr val="00B0F0"/>
                </a:solidFill>
              </a:rPr>
              <a:t>su okuryazarı</a:t>
            </a:r>
            <a:r>
              <a:rPr lang="tr-TR" dirty="0"/>
              <a:t> denir.</a:t>
            </a:r>
          </a:p>
          <a:p>
            <a:r>
              <a:rPr lang="tr-TR" dirty="0"/>
              <a:t>Bu kapsamda </a:t>
            </a:r>
            <a:r>
              <a:rPr lang="tr-TR" dirty="0">
                <a:solidFill>
                  <a:srgbClr val="FF0000"/>
                </a:solidFill>
              </a:rPr>
              <a:t>yenilikçi teknolojiler kullanılarak suyun korunması, tasarrufu için yeni yöntemler geliştirilmesi, kirletilen suların doğal yollarla temizlenmesi, bilinçlendirme çalışmaları, suyla ilgili konuların anlaşılmasında disiplinler arası yaklaşımlara dayalı etkinliklerin üretilmesi ve kullanımı ve buna benzer çalışmaların yapılması ve suyla ilgili sorunlara karşı gerçekleştirebilecek çözümler hakkında projeler</a:t>
            </a:r>
            <a:r>
              <a:rPr lang="tr-TR" dirty="0"/>
              <a:t> sunulabilir.</a:t>
            </a:r>
          </a:p>
        </p:txBody>
      </p:sp>
      <p:pic>
        <p:nvPicPr>
          <p:cNvPr id="4" name="Picture 2" descr="su ile ilgili görsel sonucu&quot;">
            <a:extLst>
              <a:ext uri="{FF2B5EF4-FFF2-40B4-BE49-F238E27FC236}">
                <a16:creationId xmlns:a16="http://schemas.microsoft.com/office/drawing/2014/main" id="{0E57E6AD-2997-47FD-A4FC-23618841A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934" y="192794"/>
            <a:ext cx="2505866" cy="1632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080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ürdürülebilir kalkınma ile ilgili görsel sonucu&quot;">
            <a:extLst>
              <a:ext uri="{FF2B5EF4-FFF2-40B4-BE49-F238E27FC236}">
                <a16:creationId xmlns:a16="http://schemas.microsoft.com/office/drawing/2014/main" id="{928C7AC8-6232-4D45-979C-F8B08E472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213" y="47038"/>
            <a:ext cx="3095587" cy="1778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9221E2D3-6653-43A8-9BB8-2B386B449A45}"/>
              </a:ext>
            </a:extLst>
          </p:cNvPr>
          <p:cNvSpPr>
            <a:spLocks noGrp="1"/>
          </p:cNvSpPr>
          <p:nvPr>
            <p:ph type="title"/>
          </p:nvPr>
        </p:nvSpPr>
        <p:spPr/>
        <p:txBody>
          <a:bodyPr/>
          <a:lstStyle/>
          <a:p>
            <a:r>
              <a:rPr lang="tr-TR" dirty="0"/>
              <a:t>27-Sürdürülebilir Kalkınma</a:t>
            </a:r>
          </a:p>
        </p:txBody>
      </p:sp>
      <p:sp>
        <p:nvSpPr>
          <p:cNvPr id="3" name="İçerik Yer Tutucusu 2">
            <a:extLst>
              <a:ext uri="{FF2B5EF4-FFF2-40B4-BE49-F238E27FC236}">
                <a16:creationId xmlns:a16="http://schemas.microsoft.com/office/drawing/2014/main" id="{8CE3F40B-966D-4BD5-9961-DD211A1E48B5}"/>
              </a:ext>
            </a:extLst>
          </p:cNvPr>
          <p:cNvSpPr>
            <a:spLocks noGrp="1"/>
          </p:cNvSpPr>
          <p:nvPr>
            <p:ph idx="1"/>
          </p:nvPr>
        </p:nvSpPr>
        <p:spPr/>
        <p:txBody>
          <a:bodyPr>
            <a:normAutofit fontScale="77500" lnSpcReduction="20000"/>
          </a:bodyPr>
          <a:lstStyle/>
          <a:p>
            <a:r>
              <a:rPr lang="tr-TR" dirty="0"/>
              <a:t>Sürdürülebilir kalkınma, </a:t>
            </a:r>
            <a:r>
              <a:rPr lang="tr-TR" dirty="0">
                <a:solidFill>
                  <a:srgbClr val="00B0F0"/>
                </a:solidFill>
              </a:rPr>
              <a:t>gelecek nesillerin ihtiyaçlarını karşılayabilme imkânlarına zarar vermeden, günümüz nesillerinin ihtiyaçlarını karşılayabilecekleri bir kalkınma modeli</a:t>
            </a:r>
            <a:r>
              <a:rPr lang="tr-TR" dirty="0"/>
              <a:t> olarak 20. yüzyılın sonlarından itibaren dünya gündeminde yerini almıştır.</a:t>
            </a:r>
          </a:p>
          <a:p>
            <a:r>
              <a:rPr lang="tr-TR" dirty="0"/>
              <a:t>Bu stratejilerin </a:t>
            </a:r>
            <a:r>
              <a:rPr lang="tr-TR" dirty="0">
                <a:solidFill>
                  <a:srgbClr val="00B0F0"/>
                </a:solidFill>
              </a:rPr>
              <a:t>temel felsefesi</a:t>
            </a:r>
            <a:r>
              <a:rPr lang="tr-TR" dirty="0"/>
              <a:t>, ekonomik kalkınmanın ortaya çıkaracağı fırsatlardan bugünkü ve gelecekteki nesillerin hakkaniyetli bir şekilde yararlanmalarını sağlamaktır.</a:t>
            </a:r>
          </a:p>
          <a:p>
            <a:r>
              <a:rPr lang="tr-TR" dirty="0"/>
              <a:t>Bu çerçevede sürdürülebilir kalkınma sürecinin önemli çıktıları olarak görülen; </a:t>
            </a:r>
            <a:r>
              <a:rPr lang="tr-TR" dirty="0">
                <a:solidFill>
                  <a:srgbClr val="FF0000"/>
                </a:solidFill>
              </a:rPr>
              <a:t>eğitim ve sağlık hizmetlerine erişimin yaygınlaştırılması ve iyileştirilmesi, yoksulluğun azaltılması, yenilenebilir enerji kaynaklarının üretim ve kullanımının artırılması, sürdürülebilir şehir ve yaşam alanları oluşturulması, sorumlu tüketim ve üretim bilincinin oluşturulması, küresel iklim değişikliklerinin ortaya çıkardığı çevresel ve ekonomik sorunlar konusunda farkındalık oluşturulması konularında projeler</a:t>
            </a:r>
            <a:r>
              <a:rPr lang="tr-TR" dirty="0"/>
              <a:t> geliştirilebilir.</a:t>
            </a:r>
          </a:p>
          <a:p>
            <a:r>
              <a:rPr lang="tr-TR" dirty="0">
                <a:solidFill>
                  <a:srgbClr val="FF0000"/>
                </a:solidFill>
              </a:rPr>
              <a:t>Çevre, toplum ve ekonomiyi kapsayacak şekilde bilgi ve davranışları bireylere kazandırmayı ve bu davranışların özümsenerek yaşam tarzı haline getirilmesini amaçlayan sürdürülebilir kalkınma hedeflerini dikkate alan projeler </a:t>
            </a:r>
            <a:r>
              <a:rPr lang="tr-TR" dirty="0"/>
              <a:t>sunulabilir.</a:t>
            </a:r>
          </a:p>
          <a:p>
            <a:endParaRPr lang="tr-TR" dirty="0"/>
          </a:p>
        </p:txBody>
      </p:sp>
    </p:spTree>
    <p:extLst>
      <p:ext uri="{BB962C8B-B14F-4D97-AF65-F5344CB8AC3E}">
        <p14:creationId xmlns:p14="http://schemas.microsoft.com/office/powerpoint/2010/main" val="1519960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76CED6-2E2C-4E97-92C4-64DC1FABF834}"/>
              </a:ext>
            </a:extLst>
          </p:cNvPr>
          <p:cNvSpPr>
            <a:spLocks noGrp="1"/>
          </p:cNvSpPr>
          <p:nvPr>
            <p:ph type="title"/>
          </p:nvPr>
        </p:nvSpPr>
        <p:spPr/>
        <p:txBody>
          <a:bodyPr/>
          <a:lstStyle/>
          <a:p>
            <a:r>
              <a:rPr lang="tr-TR" dirty="0"/>
              <a:t>28-Tarım Teknolojileri ve Seracılık</a:t>
            </a:r>
          </a:p>
        </p:txBody>
      </p:sp>
      <p:sp>
        <p:nvSpPr>
          <p:cNvPr id="3" name="İçerik Yer Tutucusu 2">
            <a:extLst>
              <a:ext uri="{FF2B5EF4-FFF2-40B4-BE49-F238E27FC236}">
                <a16:creationId xmlns:a16="http://schemas.microsoft.com/office/drawing/2014/main" id="{7A6A2E12-C632-47E9-A989-33FAB9465D8C}"/>
              </a:ext>
            </a:extLst>
          </p:cNvPr>
          <p:cNvSpPr>
            <a:spLocks noGrp="1"/>
          </p:cNvSpPr>
          <p:nvPr>
            <p:ph idx="1"/>
          </p:nvPr>
        </p:nvSpPr>
        <p:spPr/>
        <p:txBody>
          <a:bodyPr/>
          <a:lstStyle/>
          <a:p>
            <a:r>
              <a:rPr lang="tr-TR" dirty="0"/>
              <a:t>Tarımda ve seracılıkta kullanılan </a:t>
            </a:r>
            <a:r>
              <a:rPr lang="tr-TR" dirty="0">
                <a:solidFill>
                  <a:srgbClr val="FF0000"/>
                </a:solidFill>
              </a:rPr>
              <a:t>akıllı ve hassas tarım sistemlerinin tanıtımı, topraksız (</a:t>
            </a:r>
            <a:r>
              <a:rPr lang="tr-TR" dirty="0" err="1">
                <a:solidFill>
                  <a:srgbClr val="FF0000"/>
                </a:solidFill>
              </a:rPr>
              <a:t>hidroponik</a:t>
            </a:r>
            <a:r>
              <a:rPr lang="tr-TR" dirty="0">
                <a:solidFill>
                  <a:srgbClr val="FF0000"/>
                </a:solidFill>
              </a:rPr>
              <a:t>) tarımın modellenmesi ve geliştirilmesine yönelik projeler</a:t>
            </a:r>
            <a:r>
              <a:rPr lang="tr-TR" dirty="0"/>
              <a:t> geliştirilebilir. </a:t>
            </a:r>
          </a:p>
          <a:p>
            <a:r>
              <a:rPr lang="tr-TR" dirty="0">
                <a:solidFill>
                  <a:srgbClr val="FF0000"/>
                </a:solidFill>
              </a:rPr>
              <a:t>Tarım ürünlerinin verimli bir şekilde yetiştirilmesini ve hava şartlarına karşı korunmasını sağlayan var olan teknolojilerin tanıtımı ve yeni teknolojilerin geliştirilmesine yönelik projeler</a:t>
            </a:r>
            <a:r>
              <a:rPr lang="tr-TR" dirty="0"/>
              <a:t> sunulabilir.</a:t>
            </a:r>
          </a:p>
        </p:txBody>
      </p:sp>
      <p:pic>
        <p:nvPicPr>
          <p:cNvPr id="5" name="Picture 2" descr="tarım teknolojileri ile ilgili görsel sonucu&quot;">
            <a:extLst>
              <a:ext uri="{FF2B5EF4-FFF2-40B4-BE49-F238E27FC236}">
                <a16:creationId xmlns:a16="http://schemas.microsoft.com/office/drawing/2014/main" id="{F7FC46BF-E2AE-47ED-B158-4166557C3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125" y="318145"/>
            <a:ext cx="2304675" cy="1440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46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194762-FCFE-408D-85C4-5FC145568BE3}"/>
              </a:ext>
            </a:extLst>
          </p:cNvPr>
          <p:cNvSpPr>
            <a:spLocks noGrp="1"/>
          </p:cNvSpPr>
          <p:nvPr>
            <p:ph type="title"/>
          </p:nvPr>
        </p:nvSpPr>
        <p:spPr/>
        <p:txBody>
          <a:bodyPr/>
          <a:lstStyle/>
          <a:p>
            <a:r>
              <a:rPr lang="tr-TR" dirty="0"/>
              <a:t>29- Yapay Zekâ</a:t>
            </a:r>
          </a:p>
        </p:txBody>
      </p:sp>
      <p:sp>
        <p:nvSpPr>
          <p:cNvPr id="3" name="İçerik Yer Tutucusu 2">
            <a:extLst>
              <a:ext uri="{FF2B5EF4-FFF2-40B4-BE49-F238E27FC236}">
                <a16:creationId xmlns:a16="http://schemas.microsoft.com/office/drawing/2014/main" id="{4667B33D-D9AB-4B17-B814-09631F8222E2}"/>
              </a:ext>
            </a:extLst>
          </p:cNvPr>
          <p:cNvSpPr>
            <a:spLocks noGrp="1"/>
          </p:cNvSpPr>
          <p:nvPr>
            <p:ph idx="1"/>
          </p:nvPr>
        </p:nvSpPr>
        <p:spPr/>
        <p:txBody>
          <a:bodyPr>
            <a:normAutofit fontScale="92500" lnSpcReduction="20000"/>
          </a:bodyPr>
          <a:lstStyle/>
          <a:p>
            <a:r>
              <a:rPr lang="tr-TR" dirty="0"/>
              <a:t>Yapay zekâ, bilgisayarların insanlar gibi düşünmesini sağlar.</a:t>
            </a:r>
          </a:p>
          <a:p>
            <a:endParaRPr lang="tr-TR" dirty="0"/>
          </a:p>
          <a:p>
            <a:r>
              <a:rPr lang="tr-TR" dirty="0"/>
              <a:t>Yapay zekâ her alana uygulanabilmekle birlikte </a:t>
            </a:r>
            <a:r>
              <a:rPr lang="tr-TR" dirty="0">
                <a:solidFill>
                  <a:srgbClr val="00B0F0"/>
                </a:solidFill>
              </a:rPr>
              <a:t>ses tanıma, görüntü işleme, doğal dil işleme, muhakeme, makine çevirisi, reklam ve tavsiye sistemleri, endüstriyel ürünlerin bakım kestirimleri, spor performanslarının değerlendirilmesi, haritalama, rota oluşturma, sürücüsüz araçlar, kanserli hücre tespiti, gök cisimlerinin kimyasal yapısının analiz edilmesi, tarlalardaki bitkilerin durum tespiti, sahtekârlık tespiti, nesne ve kişi tespit/takip sistemleri</a:t>
            </a:r>
            <a:r>
              <a:rPr lang="tr-TR" dirty="0"/>
              <a:t> gibi uygulamalar bu alanda verilebilecek örneklerden bazılarıdır. </a:t>
            </a:r>
          </a:p>
          <a:p>
            <a:r>
              <a:rPr lang="tr-TR" dirty="0"/>
              <a:t>Yapay zekânın </a:t>
            </a:r>
            <a:r>
              <a:rPr lang="tr-TR" dirty="0">
                <a:solidFill>
                  <a:srgbClr val="FF0000"/>
                </a:solidFill>
              </a:rPr>
              <a:t>güncel bir problemi çözmek üzere bir alana uygulanmasına, kullanım alanlarının tanıtımına ve alternatif kullanım alanlarına yönelik projeler</a:t>
            </a:r>
            <a:r>
              <a:rPr lang="tr-TR" dirty="0"/>
              <a:t> sunulabilir.</a:t>
            </a:r>
          </a:p>
        </p:txBody>
      </p:sp>
      <p:pic>
        <p:nvPicPr>
          <p:cNvPr id="4" name="Picture 2" descr="yapay zeka ile ilgili görsel sonucu&quot;">
            <a:extLst>
              <a:ext uri="{FF2B5EF4-FFF2-40B4-BE49-F238E27FC236}">
                <a16:creationId xmlns:a16="http://schemas.microsoft.com/office/drawing/2014/main" id="{023E1100-BBCD-41C7-8CA1-517FBFFAA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538" y="203729"/>
            <a:ext cx="2935262" cy="1648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362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BC27D2-A13D-4304-AA79-D5678CD321EC}"/>
              </a:ext>
            </a:extLst>
          </p:cNvPr>
          <p:cNvSpPr>
            <a:spLocks noGrp="1"/>
          </p:cNvSpPr>
          <p:nvPr>
            <p:ph type="title"/>
          </p:nvPr>
        </p:nvSpPr>
        <p:spPr/>
        <p:txBody>
          <a:bodyPr/>
          <a:lstStyle/>
          <a:p>
            <a:r>
              <a:rPr lang="tr-TR" dirty="0"/>
              <a:t>30-Yenilenebilir Enerji</a:t>
            </a:r>
          </a:p>
        </p:txBody>
      </p:sp>
      <p:sp>
        <p:nvSpPr>
          <p:cNvPr id="3" name="İçerik Yer Tutucusu 2">
            <a:extLst>
              <a:ext uri="{FF2B5EF4-FFF2-40B4-BE49-F238E27FC236}">
                <a16:creationId xmlns:a16="http://schemas.microsoft.com/office/drawing/2014/main" id="{60FE0EE2-41E1-4C41-9D22-DDF68628081B}"/>
              </a:ext>
            </a:extLst>
          </p:cNvPr>
          <p:cNvSpPr>
            <a:spLocks noGrp="1"/>
          </p:cNvSpPr>
          <p:nvPr>
            <p:ph idx="1"/>
          </p:nvPr>
        </p:nvSpPr>
        <p:spPr/>
        <p:txBody>
          <a:bodyPr>
            <a:normAutofit fontScale="92500" lnSpcReduction="10000"/>
          </a:bodyPr>
          <a:lstStyle/>
          <a:p>
            <a:r>
              <a:rPr lang="tr-TR" dirty="0"/>
              <a:t>Yenilenebilir enerji, güneş, rüzgâr, </a:t>
            </a:r>
            <a:r>
              <a:rPr lang="tr-TR" dirty="0" err="1"/>
              <a:t>biyokütle</a:t>
            </a:r>
            <a:r>
              <a:rPr lang="tr-TR" dirty="0"/>
              <a:t>, jeotermal, hidroelektrik ve okyanus gibi doğadaki tükenmeyen kaynaklardan elde edilen enerjiye denilmektedir.</a:t>
            </a:r>
          </a:p>
          <a:p>
            <a:r>
              <a:rPr lang="tr-TR" dirty="0"/>
              <a:t>Bu sistemlerin uygulamalarına; </a:t>
            </a:r>
            <a:r>
              <a:rPr lang="tr-TR" dirty="0" err="1">
                <a:solidFill>
                  <a:srgbClr val="00B0F0"/>
                </a:solidFill>
              </a:rPr>
              <a:t>fotovoltaik</a:t>
            </a:r>
            <a:r>
              <a:rPr lang="tr-TR" dirty="0">
                <a:solidFill>
                  <a:srgbClr val="00B0F0"/>
                </a:solidFill>
              </a:rPr>
              <a:t> sistemlerin geliştirilmesi, güneş panellerinin çeşitli amaçlarla kullanılması, rüzgâr türbinleri ve jeotermal enerji sistemlerinin çeşitli uygulamaları, deniz dalgalarından elektrik enerjisisin elde edilmesine yönelik modellerin geliştirilmesi, bitkisel ve çevresel atıklardan enerji elde edilmesi ve yenilenebilir enerji alanında farkındalığın oluşturulmasına yönelik projeler</a:t>
            </a:r>
            <a:r>
              <a:rPr lang="tr-TR" dirty="0"/>
              <a:t> yapılabilir. </a:t>
            </a:r>
          </a:p>
          <a:p>
            <a:r>
              <a:rPr lang="tr-TR" dirty="0"/>
              <a:t>Yenilenebilir enerji kaynaklarının </a:t>
            </a:r>
            <a:r>
              <a:rPr lang="tr-TR" dirty="0">
                <a:solidFill>
                  <a:srgbClr val="FF0000"/>
                </a:solidFill>
              </a:rPr>
              <a:t>(dalga, rüzgâr, güneş ışığı, akan su vb.) tanıtımı, geliştirilmesi, uygulanması, teknolojisi ve verimli kullanımına yönelik projeler</a:t>
            </a:r>
            <a:r>
              <a:rPr lang="tr-TR" dirty="0"/>
              <a:t> sunulabilir. </a:t>
            </a:r>
          </a:p>
        </p:txBody>
      </p:sp>
      <p:pic>
        <p:nvPicPr>
          <p:cNvPr id="4" name="Picture 2" descr="yenilenebilir enerji ile ilgili görsel sonucu&quot;">
            <a:extLst>
              <a:ext uri="{FF2B5EF4-FFF2-40B4-BE49-F238E27FC236}">
                <a16:creationId xmlns:a16="http://schemas.microsoft.com/office/drawing/2014/main" id="{E37C4C44-1AFE-4CD0-9DDF-EE43DD3BE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8286" y="107855"/>
            <a:ext cx="2365514" cy="1582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465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CEC2D9-4F98-414D-AE1C-8DE61A8728FF}"/>
              </a:ext>
            </a:extLst>
          </p:cNvPr>
          <p:cNvSpPr>
            <a:spLocks noGrp="1"/>
          </p:cNvSpPr>
          <p:nvPr>
            <p:ph type="title"/>
          </p:nvPr>
        </p:nvSpPr>
        <p:spPr/>
        <p:txBody>
          <a:bodyPr/>
          <a:lstStyle/>
          <a:p>
            <a:r>
              <a:rPr lang="tr-TR" dirty="0"/>
              <a:t>Alt proje teslim tarihi: 25 Aralık 2019</a:t>
            </a:r>
          </a:p>
        </p:txBody>
      </p:sp>
      <p:sp>
        <p:nvSpPr>
          <p:cNvPr id="3" name="İçerik Yer Tutucusu 2">
            <a:extLst>
              <a:ext uri="{FF2B5EF4-FFF2-40B4-BE49-F238E27FC236}">
                <a16:creationId xmlns:a16="http://schemas.microsoft.com/office/drawing/2014/main" id="{406C7239-EF30-4044-BA24-68296C591EB8}"/>
              </a:ext>
            </a:extLst>
          </p:cNvPr>
          <p:cNvSpPr>
            <a:spLocks noGrp="1"/>
          </p:cNvSpPr>
          <p:nvPr>
            <p:ph idx="1"/>
          </p:nvPr>
        </p:nvSpPr>
        <p:spPr>
          <a:xfrm>
            <a:off x="838200" y="1605585"/>
            <a:ext cx="10515600" cy="4351338"/>
          </a:xfrm>
        </p:spPr>
        <p:txBody>
          <a:bodyPr/>
          <a:lstStyle/>
          <a:p>
            <a:r>
              <a:rPr lang="tr-TR" dirty="0"/>
              <a:t>Alt proje hazırlama formatı:</a:t>
            </a:r>
          </a:p>
          <a:p>
            <a:endParaRPr lang="tr-TR" dirty="0"/>
          </a:p>
        </p:txBody>
      </p:sp>
      <p:pic>
        <p:nvPicPr>
          <p:cNvPr id="4" name="Resim 3">
            <a:extLst>
              <a:ext uri="{FF2B5EF4-FFF2-40B4-BE49-F238E27FC236}">
                <a16:creationId xmlns:a16="http://schemas.microsoft.com/office/drawing/2014/main" id="{55B877EC-4740-4519-8DDD-E6E5F017E0BC}"/>
              </a:ext>
            </a:extLst>
          </p:cNvPr>
          <p:cNvPicPr>
            <a:picLocks noChangeAspect="1"/>
          </p:cNvPicPr>
          <p:nvPr/>
        </p:nvPicPr>
        <p:blipFill>
          <a:blip r:embed="rId2"/>
          <a:stretch>
            <a:fillRect/>
          </a:stretch>
        </p:blipFill>
        <p:spPr>
          <a:xfrm>
            <a:off x="1095375" y="2149475"/>
            <a:ext cx="10001250" cy="4162425"/>
          </a:xfrm>
          <a:prstGeom prst="rect">
            <a:avLst/>
          </a:prstGeom>
        </p:spPr>
      </p:pic>
    </p:spTree>
    <p:extLst>
      <p:ext uri="{BB962C8B-B14F-4D97-AF65-F5344CB8AC3E}">
        <p14:creationId xmlns:p14="http://schemas.microsoft.com/office/powerpoint/2010/main" val="271957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A6C628E-E118-4BF0-B3A6-76DA1B0FD527}"/>
              </a:ext>
            </a:extLst>
          </p:cNvPr>
          <p:cNvPicPr>
            <a:picLocks noChangeAspect="1"/>
          </p:cNvPicPr>
          <p:nvPr/>
        </p:nvPicPr>
        <p:blipFill>
          <a:blip r:embed="rId2"/>
          <a:stretch>
            <a:fillRect/>
          </a:stretch>
        </p:blipFill>
        <p:spPr>
          <a:xfrm>
            <a:off x="1385887" y="909637"/>
            <a:ext cx="9420225" cy="5038725"/>
          </a:xfrm>
          <a:prstGeom prst="rect">
            <a:avLst/>
          </a:prstGeom>
        </p:spPr>
      </p:pic>
    </p:spTree>
    <p:extLst>
      <p:ext uri="{BB962C8B-B14F-4D97-AF65-F5344CB8AC3E}">
        <p14:creationId xmlns:p14="http://schemas.microsoft.com/office/powerpoint/2010/main" val="298203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531923-908A-48AF-980E-36AB4238B6F1}"/>
              </a:ext>
            </a:extLst>
          </p:cNvPr>
          <p:cNvSpPr>
            <a:spLocks noGrp="1"/>
          </p:cNvSpPr>
          <p:nvPr>
            <p:ph type="title"/>
          </p:nvPr>
        </p:nvSpPr>
        <p:spPr>
          <a:xfrm>
            <a:off x="838200" y="308854"/>
            <a:ext cx="10515600" cy="1857570"/>
          </a:xfrm>
        </p:spPr>
        <p:txBody>
          <a:bodyPr>
            <a:normAutofit/>
          </a:bodyPr>
          <a:lstStyle/>
          <a:p>
            <a:pPr algn="ctr"/>
            <a:r>
              <a:rPr lang="tr-TR" sz="3600" dirty="0"/>
              <a:t>HAZIRLANACAK ALT PROJELER ARAŞTIRMA-İNCELEME VE TASARIM PROJELERİ ARASINDA </a:t>
            </a:r>
            <a:r>
              <a:rPr lang="tr-TR" sz="3600" dirty="0">
                <a:solidFill>
                  <a:srgbClr val="FF0000"/>
                </a:solidFill>
              </a:rPr>
              <a:t>DENGELİ DAĞILIM </a:t>
            </a:r>
            <a:r>
              <a:rPr lang="tr-TR" sz="3600" dirty="0"/>
              <a:t>GÖSTERMELİDİR.</a:t>
            </a:r>
          </a:p>
        </p:txBody>
      </p:sp>
      <p:pic>
        <p:nvPicPr>
          <p:cNvPr id="4" name="İçerik Yer Tutucusu 3">
            <a:extLst>
              <a:ext uri="{FF2B5EF4-FFF2-40B4-BE49-F238E27FC236}">
                <a16:creationId xmlns:a16="http://schemas.microsoft.com/office/drawing/2014/main" id="{312BD80F-9C9A-4BD0-B1DA-E6AC0977ACB5}"/>
              </a:ext>
            </a:extLst>
          </p:cNvPr>
          <p:cNvPicPr>
            <a:picLocks noGrp="1" noChangeAspect="1"/>
          </p:cNvPicPr>
          <p:nvPr>
            <p:ph idx="1"/>
          </p:nvPr>
        </p:nvPicPr>
        <p:blipFill>
          <a:blip r:embed="rId2"/>
          <a:stretch>
            <a:fillRect/>
          </a:stretch>
        </p:blipFill>
        <p:spPr>
          <a:xfrm>
            <a:off x="3320793" y="1825625"/>
            <a:ext cx="5550414" cy="4351338"/>
          </a:xfrm>
          <a:prstGeom prst="rect">
            <a:avLst/>
          </a:prstGeom>
        </p:spPr>
      </p:pic>
    </p:spTree>
    <p:extLst>
      <p:ext uri="{BB962C8B-B14F-4D97-AF65-F5344CB8AC3E}">
        <p14:creationId xmlns:p14="http://schemas.microsoft.com/office/powerpoint/2010/main" val="101445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B3A6E8-D7AA-4FF3-9B79-22E3CB4927EB}"/>
              </a:ext>
            </a:extLst>
          </p:cNvPr>
          <p:cNvSpPr>
            <a:spLocks noGrp="1"/>
          </p:cNvSpPr>
          <p:nvPr>
            <p:ph type="title"/>
          </p:nvPr>
        </p:nvSpPr>
        <p:spPr>
          <a:xfrm>
            <a:off x="838200" y="182882"/>
            <a:ext cx="10515600" cy="1055076"/>
          </a:xfrm>
        </p:spPr>
        <p:txBody>
          <a:bodyPr>
            <a:normAutofit/>
          </a:bodyPr>
          <a:lstStyle/>
          <a:p>
            <a:pPr algn="ctr"/>
            <a:r>
              <a:rPr lang="tr-TR" sz="2800" dirty="0"/>
              <a:t>ALT PROJELERİN HAZIRLANMASI İLE İLGİLİ (DANIŞMAN ÖĞRETMENİN) GÖREVLERİ</a:t>
            </a:r>
          </a:p>
        </p:txBody>
      </p:sp>
      <p:pic>
        <p:nvPicPr>
          <p:cNvPr id="6" name="İçerik Yer Tutucusu 5">
            <a:extLst>
              <a:ext uri="{FF2B5EF4-FFF2-40B4-BE49-F238E27FC236}">
                <a16:creationId xmlns:a16="http://schemas.microsoft.com/office/drawing/2014/main" id="{2C44DCBE-22FD-4F7A-B91A-FABCA0B8D3A1}"/>
              </a:ext>
            </a:extLst>
          </p:cNvPr>
          <p:cNvPicPr>
            <a:picLocks noGrp="1" noChangeAspect="1"/>
          </p:cNvPicPr>
          <p:nvPr>
            <p:ph idx="1"/>
          </p:nvPr>
        </p:nvPicPr>
        <p:blipFill>
          <a:blip r:embed="rId2"/>
          <a:stretch>
            <a:fillRect/>
          </a:stretch>
        </p:blipFill>
        <p:spPr>
          <a:xfrm>
            <a:off x="1692812" y="1237958"/>
            <a:ext cx="8806376" cy="5373857"/>
          </a:xfrm>
          <a:prstGeom prst="rect">
            <a:avLst/>
          </a:prstGeom>
        </p:spPr>
      </p:pic>
    </p:spTree>
    <p:extLst>
      <p:ext uri="{BB962C8B-B14F-4D97-AF65-F5344CB8AC3E}">
        <p14:creationId xmlns:p14="http://schemas.microsoft.com/office/powerpoint/2010/main" val="235746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C238341-FFDB-4EC7-80C9-EB12DC380C5A}"/>
              </a:ext>
            </a:extLst>
          </p:cNvPr>
          <p:cNvPicPr>
            <a:picLocks noChangeAspect="1"/>
          </p:cNvPicPr>
          <p:nvPr/>
        </p:nvPicPr>
        <p:blipFill>
          <a:blip r:embed="rId2"/>
          <a:stretch>
            <a:fillRect/>
          </a:stretch>
        </p:blipFill>
        <p:spPr>
          <a:xfrm>
            <a:off x="2160691" y="2922988"/>
            <a:ext cx="7870618" cy="1012024"/>
          </a:xfrm>
          <a:prstGeom prst="rect">
            <a:avLst/>
          </a:prstGeom>
        </p:spPr>
      </p:pic>
      <p:sp>
        <p:nvSpPr>
          <p:cNvPr id="5" name="Unvan 1">
            <a:extLst>
              <a:ext uri="{FF2B5EF4-FFF2-40B4-BE49-F238E27FC236}">
                <a16:creationId xmlns:a16="http://schemas.microsoft.com/office/drawing/2014/main" id="{0E8D2D01-1FA2-447D-B30C-16F721D6178E}"/>
              </a:ext>
            </a:extLst>
          </p:cNvPr>
          <p:cNvSpPr>
            <a:spLocks noGrp="1"/>
          </p:cNvSpPr>
          <p:nvPr>
            <p:ph type="title"/>
          </p:nvPr>
        </p:nvSpPr>
        <p:spPr/>
        <p:txBody>
          <a:bodyPr>
            <a:noAutofit/>
          </a:bodyPr>
          <a:lstStyle/>
          <a:p>
            <a:pPr algn="ctr"/>
            <a:r>
              <a:rPr lang="tr-TR" sz="3200" dirty="0"/>
              <a:t>ALT PROJELER HAZIRLANIRKEN DİKKAT EDİLMESİ GEREKEN ETİK KURALLAR </a:t>
            </a:r>
          </a:p>
        </p:txBody>
      </p:sp>
      <p:sp>
        <p:nvSpPr>
          <p:cNvPr id="3" name="İçerik Yer Tutucusu 2">
            <a:extLst>
              <a:ext uri="{FF2B5EF4-FFF2-40B4-BE49-F238E27FC236}">
                <a16:creationId xmlns:a16="http://schemas.microsoft.com/office/drawing/2014/main" id="{CBC95089-4C56-4097-A358-6BAFFA91AC01}"/>
              </a:ext>
            </a:extLst>
          </p:cNvPr>
          <p:cNvSpPr>
            <a:spLocks noGrp="1"/>
          </p:cNvSpPr>
          <p:nvPr>
            <p:ph idx="1"/>
          </p:nvPr>
        </p:nvSpPr>
        <p:spPr/>
        <p:txBody>
          <a:bodyPr>
            <a:normAutofit fontScale="77500" lnSpcReduction="20000"/>
          </a:bodyPr>
          <a:lstStyle/>
          <a:p>
            <a:r>
              <a:rPr lang="tr-TR" dirty="0"/>
              <a:t>Öğrenci tarafından danışman öğretmen rehberliğinde planlanmalı ve yürütülmelidir. </a:t>
            </a:r>
          </a:p>
          <a:p>
            <a:r>
              <a:rPr lang="tr-TR" dirty="0">
                <a:solidFill>
                  <a:srgbClr val="FF0000"/>
                </a:solidFill>
              </a:rPr>
              <a:t>Bilimsel etik ilkeler dikkate alınarak hazırlanmalıdır. </a:t>
            </a:r>
          </a:p>
          <a:p>
            <a:r>
              <a:rPr lang="tr-TR" dirty="0"/>
              <a:t>Halk sağlığı ve güvenliği için risk teşkil edecek unsurlar içermemelidir. </a:t>
            </a:r>
          </a:p>
          <a:p>
            <a:r>
              <a:rPr lang="tr-TR" dirty="0"/>
              <a:t>Radyoaktif maddeler, tehlikeli deney setleri, </a:t>
            </a:r>
            <a:r>
              <a:rPr lang="tr-TR" dirty="0" err="1"/>
              <a:t>toksik</a:t>
            </a:r>
            <a:r>
              <a:rPr lang="tr-TR" dirty="0"/>
              <a:t> ve kanserojen vb. maddeler ile gerçekleştirilmemelidir. Bu tür çalışmaların yapıldığı alt projeler desteklenmez. </a:t>
            </a:r>
          </a:p>
          <a:p>
            <a:r>
              <a:rPr lang="tr-TR" dirty="0">
                <a:solidFill>
                  <a:srgbClr val="FF0000"/>
                </a:solidFill>
              </a:rPr>
              <a:t>Kişilik haklarını ihlal eden ve bilinen insanlara hakaret içeren cümleler içermemelidir.</a:t>
            </a:r>
            <a:r>
              <a:rPr lang="tr-TR" dirty="0"/>
              <a:t> </a:t>
            </a:r>
          </a:p>
          <a:p>
            <a:r>
              <a:rPr lang="tr-TR" dirty="0"/>
              <a:t>Anket, görüşme formu gibi veri toplama aracı/araçlarını içermesi durumunda gerekli resmi/etik kurul izinleri alınmalıdır. </a:t>
            </a:r>
          </a:p>
          <a:p>
            <a:r>
              <a:rPr lang="tr-TR" dirty="0">
                <a:solidFill>
                  <a:srgbClr val="FF0000"/>
                </a:solidFill>
              </a:rPr>
              <a:t>Bilim ve Toplum Programları Müdürlüğü, proje önerisi ile daha önce (ya da mevcut çağrı kapsamında) TÜBİTAK’a önerilen projeler arasında karşılaştırma yaparak benzerlik kontrolü yapabilir. Müdürlükçe belirlenecek oranın üzerinde benzerlik olan projeler için değerlendirmeye almama ve/veya etik ihlali cezai müeyyideleri uygulanabilir</a:t>
            </a:r>
            <a:r>
              <a:rPr lang="tr-TR" dirty="0"/>
              <a:t>. </a:t>
            </a:r>
          </a:p>
          <a:p>
            <a:endParaRPr lang="tr-TR" dirty="0"/>
          </a:p>
        </p:txBody>
      </p:sp>
    </p:spTree>
    <p:extLst>
      <p:ext uri="{BB962C8B-B14F-4D97-AF65-F5344CB8AC3E}">
        <p14:creationId xmlns:p14="http://schemas.microsoft.com/office/powerpoint/2010/main" val="82644433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278</TotalTime>
  <Words>5348</Words>
  <Application>Microsoft Office PowerPoint</Application>
  <PresentationFormat>Geniş ekran</PresentationFormat>
  <Paragraphs>308</Paragraphs>
  <Slides>55</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55</vt:i4>
      </vt:variant>
    </vt:vector>
  </HeadingPairs>
  <TitlesOfParts>
    <vt:vector size="62" baseType="lpstr">
      <vt:lpstr>Arial</vt:lpstr>
      <vt:lpstr>Calibri</vt:lpstr>
      <vt:lpstr>Calibri Light</vt:lpstr>
      <vt:lpstr>inherit</vt:lpstr>
      <vt:lpstr>Tw Cen MT</vt:lpstr>
      <vt:lpstr>Office Teması</vt:lpstr>
      <vt:lpstr>Devre</vt:lpstr>
      <vt:lpstr>GAİHL TÜBİTAK 4006 BİLGİLENDİRME</vt:lpstr>
      <vt:lpstr>ÇAĞRI TAKVİMİ</vt:lpstr>
      <vt:lpstr>KAÇ TANE ALT PROJE HAZIRLAMALIYIZ?</vt:lpstr>
      <vt:lpstr>DESTEK MİKTARI VE KAPSAMI </vt:lpstr>
      <vt:lpstr>PowerPoint Sunusu</vt:lpstr>
      <vt:lpstr>PowerPoint Sunusu</vt:lpstr>
      <vt:lpstr>HAZIRLANACAK ALT PROJELER ARAŞTIRMA-İNCELEME VE TASARIM PROJELERİ ARASINDA DENGELİ DAĞILIM GÖSTERMELİDİR.</vt:lpstr>
      <vt:lpstr>ALT PROJELERİN HAZIRLANMASI İLE İLGİLİ (DANIŞMAN ÖĞRETMENİN) GÖREVLERİ</vt:lpstr>
      <vt:lpstr>ALT PROJELER HAZIRLANIRKEN DİKKAT EDİLMESİ GEREKEN ETİK KURALLAR </vt:lpstr>
      <vt:lpstr>ALT PROJELER HAZIRLANIRKEN DİKKAT EDİLMESİ GEREKEN ETİK KURALLAR </vt:lpstr>
      <vt:lpstr>ALT PROJELER HAZIRLANIRKEN DİKKAT EDİLMESİ GEREKEN ETİK KURALLAR </vt:lpstr>
      <vt:lpstr>ALT PROJELER HAZIRLANIRKEN DİKKAT EDİLMESİ GEREKEN ETİK KURALLAR </vt:lpstr>
      <vt:lpstr>BAŞVURUSU KABUL EDİLMEYECEK ALT PROJELER </vt:lpstr>
      <vt:lpstr>DEĞERLENDİRME</vt:lpstr>
      <vt:lpstr>PowerPoint Sunusu</vt:lpstr>
      <vt:lpstr>PowerPoint Sunusu</vt:lpstr>
      <vt:lpstr>  ALT PROJE TÜRLERİ  </vt:lpstr>
      <vt:lpstr>ARAŞTIRMA ALT PROJE BASAMAKLARI</vt:lpstr>
      <vt:lpstr>PowerPoint Sunusu</vt:lpstr>
      <vt:lpstr>TASARIM ALT PROJE BASAMAKLARI </vt:lpstr>
      <vt:lpstr>PowerPoint Sunusu</vt:lpstr>
      <vt:lpstr>İNCELEME ALT PROJE BASAMAKLARIKLARI</vt:lpstr>
      <vt:lpstr>PowerPoint Sunusu</vt:lpstr>
      <vt:lpstr>TEMATİK ALT PROJE ALANLARI</vt:lpstr>
      <vt:lpstr>1-Akıllı Ulaşım Sistemleri</vt:lpstr>
      <vt:lpstr>2- Algoritma/Mantıksal Tasarım </vt:lpstr>
      <vt:lpstr>3-Bilim Tarihi</vt:lpstr>
      <vt:lpstr>4- Biyoçeşitlilik</vt:lpstr>
      <vt:lpstr>5- Biyotaklit</vt:lpstr>
      <vt:lpstr>6-Büyük Veri </vt:lpstr>
      <vt:lpstr>7-Değerler Eğitimi</vt:lpstr>
      <vt:lpstr>8-Dijital Dönüşüm</vt:lpstr>
      <vt:lpstr>9-Doğal Afetler ve Afet Yönetimi</vt:lpstr>
      <vt:lpstr>10-Ekolojik Denge</vt:lpstr>
      <vt:lpstr>11-Finansal Okuryazarlık</vt:lpstr>
      <vt:lpstr>12-Giyilebilir Teknolojiler</vt:lpstr>
      <vt:lpstr>13-Göç ve Uyum</vt:lpstr>
      <vt:lpstr>14-Görsel ve İşitsel Sanatlar</vt:lpstr>
      <vt:lpstr>15-Havacılık ve Uzay </vt:lpstr>
      <vt:lpstr>16-İnsan Hakları ve Demokrasi</vt:lpstr>
      <vt:lpstr>17-Kültürel Miras</vt:lpstr>
      <vt:lpstr>18-Malzeme ve Nanoteknoloji</vt:lpstr>
      <vt:lpstr>19-Medya Okuryazarlığı</vt:lpstr>
      <vt:lpstr>20-Milli Teknoloji Hamlesi</vt:lpstr>
      <vt:lpstr>21-Nesnelerin İnterneti</vt:lpstr>
      <vt:lpstr>22-Robotik ve Kodlama</vt:lpstr>
      <vt:lpstr>23-Sağlıklı Beslenme</vt:lpstr>
      <vt:lpstr>24-Sağlık Teknolojileri</vt:lpstr>
      <vt:lpstr>25-STEAM</vt:lpstr>
      <vt:lpstr>26-Su Okuryazarlığı</vt:lpstr>
      <vt:lpstr>27-Sürdürülebilir Kalkınma</vt:lpstr>
      <vt:lpstr>28-Tarım Teknolojileri ve Seracılık</vt:lpstr>
      <vt:lpstr>29- Yapay Zekâ</vt:lpstr>
      <vt:lpstr>30-Yenilenebilir Enerji</vt:lpstr>
      <vt:lpstr>Alt proje teslim tarihi: 25 Aralık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GAİHL TÜBİTAK 4006 BİLGİLENDİRME</dc:title>
  <dc:creator>yd.cakal@gmail.com</dc:creator>
  <cp:lastModifiedBy>yd.cakal@gmail.com</cp:lastModifiedBy>
  <cp:revision>36</cp:revision>
  <dcterms:created xsi:type="dcterms:W3CDTF">2019-12-07T12:17:54Z</dcterms:created>
  <dcterms:modified xsi:type="dcterms:W3CDTF">2019-12-08T18:55:30Z</dcterms:modified>
</cp:coreProperties>
</file>